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8"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12192000" cy="6858000"/>
  <p:notesSz cx="6858000" cy="9144000"/>
  <p:embeddedFontLst>
    <p:embeddedFont>
      <p:font typeface="Century Gothic" panose="020B0502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jFaDlhdA712Vkl/PRrFJQ2vRb4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70EC36-1437-4B6F-96AB-36BA9D3CA9DF}">
  <a:tblStyle styleId="{7570EC36-1437-4B6F-96AB-36BA9D3CA9DF}" styleName="Table_0">
    <a:wholeTbl>
      <a:tcTxStyle b="off" i="off">
        <a:font>
          <a:latin typeface="Century Gothic"/>
          <a:ea typeface="Century Gothic"/>
          <a:cs typeface="Century Gothic"/>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dk1"/>
          </a:solidFill>
        </a:fill>
      </a:tcStyle>
    </a:lastCol>
    <a:firstCol>
      <a:tcTxStyle b="on" i="off">
        <a:font>
          <a:latin typeface="Century Gothic"/>
          <a:ea typeface="Century Gothic"/>
          <a:cs typeface="Century Gothic"/>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entury Gothic"/>
          <a:ea typeface="Century Gothic"/>
          <a:cs typeface="Century Gothic"/>
        </a:font>
        <a:schemeClr val="dk1"/>
      </a:tcTxStyle>
      <a:tcStyle>
        <a:tcBdr/>
      </a:tcStyle>
    </a:seCell>
    <a:swCell>
      <a:tcTxStyle b="on" i="off">
        <a:font>
          <a:latin typeface="Century Gothic"/>
          <a:ea typeface="Century Gothic"/>
          <a:cs typeface="Century Gothic"/>
        </a:font>
        <a:schemeClr val="dk1"/>
      </a:tcTxStyle>
      <a:tcStyle>
        <a:tcBdr/>
      </a:tcStyle>
    </a:swCell>
    <a:firstRow>
      <a:tcTxStyle b="on" i="off">
        <a:font>
          <a:latin typeface="Century Gothic"/>
          <a:ea typeface="Century Gothic"/>
          <a:cs typeface="Century Gothic"/>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D0227A5D-20DF-457E-8B86-95B2D27DF801}"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dk1"/>
          </a:solidFill>
        </a:fill>
      </a:tcStyle>
    </a:lastCol>
    <a:firstCol>
      <a:tcTxStyle b="on" i="off">
        <a:font>
          <a:latin typeface="Century Gothic"/>
          <a:ea typeface="Century Gothic"/>
          <a:cs typeface="Century Gothic"/>
        </a:font>
        <a:schemeClr val="lt1"/>
      </a:tcTxStyle>
      <a:tcStyle>
        <a:tcBdr/>
        <a:fill>
          <a:solidFill>
            <a:schemeClr val="dk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p:cViewPr>
        <p:scale>
          <a:sx n="111" d="100"/>
          <a:sy n="111" d="100"/>
        </p:scale>
        <p:origin x="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624416202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624416202e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2624416202e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9ff17c6ee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9ff17c6eef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29ff17c6eef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27</a:t>
            </a:fld>
            <a:endParaRPr/>
          </a:p>
        </p:txBody>
      </p:sp>
    </p:spTree>
    <p:extLst>
      <p:ext uri="{BB962C8B-B14F-4D97-AF65-F5344CB8AC3E}">
        <p14:creationId xmlns:p14="http://schemas.microsoft.com/office/powerpoint/2010/main" val="2277376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9ff17c6ee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g29ff17c6ee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 name="Google Shape;532;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9ff17c6eef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9ff17c6ee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ff17c6eef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9ff17c6eef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g29ff17c6eef_0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6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8" name="Google Shape;18;p64"/>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4"/>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 name="Google Shape;20;p64"/>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4"/>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4"/>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sp>
        <p:nvSpPr>
          <p:cNvPr id="76" name="Google Shape;76;p73"/>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73"/>
          <p:cNvSpPr>
            <a:spLocks noGrp="1"/>
          </p:cNvSpPr>
          <p:nvPr>
            <p:ph type="pic" idx="2"/>
          </p:nvPr>
        </p:nvSpPr>
        <p:spPr>
          <a:xfrm>
            <a:off x="681727" y="941439"/>
            <a:ext cx="10821840" cy="3478161"/>
          </a:xfrm>
          <a:prstGeom prst="rect">
            <a:avLst/>
          </a:prstGeom>
          <a:noFill/>
          <a:ln>
            <a:noFill/>
          </a:ln>
        </p:spPr>
      </p:sp>
      <p:sp>
        <p:nvSpPr>
          <p:cNvPr id="78" name="Google Shape;78;p73"/>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9" name="Google Shape;79;p7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82"/>
        <p:cNvGrpSpPr/>
        <p:nvPr/>
      </p:nvGrpSpPr>
      <p:grpSpPr>
        <a:xfrm>
          <a:off x="0" y="0"/>
          <a:ext cx="0" cy="0"/>
          <a:chOff x="0" y="0"/>
          <a:chExt cx="0" cy="0"/>
        </a:xfrm>
      </p:grpSpPr>
      <p:pic>
        <p:nvPicPr>
          <p:cNvPr id="83" name="Google Shape;83;p7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4" name="Google Shape;84;p74"/>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74"/>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6" name="Google Shape;86;p74"/>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74"/>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74"/>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9"/>
        <p:cNvGrpSpPr/>
        <p:nvPr/>
      </p:nvGrpSpPr>
      <p:grpSpPr>
        <a:xfrm>
          <a:off x="0" y="0"/>
          <a:ext cx="0" cy="0"/>
          <a:chOff x="0" y="0"/>
          <a:chExt cx="0" cy="0"/>
        </a:xfrm>
      </p:grpSpPr>
      <p:pic>
        <p:nvPicPr>
          <p:cNvPr id="90" name="Google Shape;90;p75"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1" name="Google Shape;91;p75"/>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75"/>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75"/>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4" name="Google Shape;94;p75"/>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75"/>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5"/>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75"/>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n-US" sz="8000" b="0" cap="none">
                <a:solidFill>
                  <a:schemeClr val="lt1"/>
                </a:solidFill>
                <a:latin typeface="Century Gothic"/>
                <a:ea typeface="Century Gothic"/>
                <a:cs typeface="Century Gothic"/>
                <a:sym typeface="Century Gothic"/>
              </a:rPr>
              <a:t>“</a:t>
            </a:r>
            <a:endParaRPr/>
          </a:p>
        </p:txBody>
      </p:sp>
      <p:sp>
        <p:nvSpPr>
          <p:cNvPr id="98" name="Google Shape;98;p75"/>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n-US" sz="8000" b="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9"/>
        <p:cNvGrpSpPr/>
        <p:nvPr/>
      </p:nvGrpSpPr>
      <p:grpSpPr>
        <a:xfrm>
          <a:off x="0" y="0"/>
          <a:ext cx="0" cy="0"/>
          <a:chOff x="0" y="0"/>
          <a:chExt cx="0" cy="0"/>
        </a:xfrm>
      </p:grpSpPr>
      <p:pic>
        <p:nvPicPr>
          <p:cNvPr id="100" name="Google Shape;100;p7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01" name="Google Shape;101;p76"/>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76"/>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3" name="Google Shape;103;p76"/>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6"/>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7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77"/>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77"/>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77"/>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77"/>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1" name="Google Shape;111;p77"/>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2" name="Google Shape;112;p77"/>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3" name="Google Shape;113;p77"/>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4" name="Google Shape;114;p7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7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7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7"/>
        <p:cNvGrpSpPr/>
        <p:nvPr/>
      </p:nvGrpSpPr>
      <p:grpSpPr>
        <a:xfrm>
          <a:off x="0" y="0"/>
          <a:ext cx="0" cy="0"/>
          <a:chOff x="0" y="0"/>
          <a:chExt cx="0" cy="0"/>
        </a:xfrm>
      </p:grpSpPr>
      <p:sp>
        <p:nvSpPr>
          <p:cNvPr id="118" name="Google Shape;118;p78"/>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78"/>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0" name="Google Shape;120;p78"/>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1" name="Google Shape;121;p78"/>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2" name="Google Shape;122;p78"/>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3" name="Google Shape;123;p78"/>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4" name="Google Shape;124;p78"/>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5" name="Google Shape;125;p78"/>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6" name="Google Shape;126;p78"/>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27" name="Google Shape;127;p78"/>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8" name="Google Shape;128;p7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7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7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7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79"/>
          <p:cNvSpPr txBox="1">
            <a:spLocks noGrp="1"/>
          </p:cNvSpPr>
          <p:nvPr>
            <p:ph type="body" idx="1"/>
          </p:nvPr>
        </p:nvSpPr>
        <p:spPr>
          <a:xfrm rot="5400000">
            <a:off x="4083938"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7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7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7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80"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9" name="Google Shape;139;p80"/>
          <p:cNvSpPr txBox="1">
            <a:spLocks noGrp="1"/>
          </p:cNvSpPr>
          <p:nvPr>
            <p:ph type="title"/>
          </p:nvPr>
        </p:nvSpPr>
        <p:spPr>
          <a:xfrm rot="5400000">
            <a:off x="8525934"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80"/>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80"/>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80"/>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80"/>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6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pic>
        <p:nvPicPr>
          <p:cNvPr id="28" name="Google Shape;28;p6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9" name="Google Shape;29;p66"/>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66"/>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1" name="Google Shape;31;p6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6"/>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6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6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6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6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8"/>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68"/>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6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9"/>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9"/>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0" name="Google Shape;50;p69"/>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69"/>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2" name="Google Shape;52;p69"/>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6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7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71"/>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1"/>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 name="Google Shape;64;p71"/>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5" name="Google Shape;65;p7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72"/>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72"/>
          <p:cNvSpPr>
            <a:spLocks noGrp="1"/>
          </p:cNvSpPr>
          <p:nvPr>
            <p:ph type="pic" idx="2"/>
          </p:nvPr>
        </p:nvSpPr>
        <p:spPr>
          <a:xfrm>
            <a:off x="7861238" y="751241"/>
            <a:ext cx="3644962" cy="5467443"/>
          </a:xfrm>
          <a:prstGeom prst="rect">
            <a:avLst/>
          </a:prstGeom>
          <a:noFill/>
          <a:ln>
            <a:noFill/>
          </a:ln>
        </p:spPr>
      </p:sp>
      <p:sp>
        <p:nvSpPr>
          <p:cNvPr id="71" name="Google Shape;71;p72"/>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2" name="Google Shape;72;p7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lt1"/>
              </a:buClr>
              <a:buSzPts val="1000"/>
              <a:buFont typeface="Century Gothic"/>
              <a:buNone/>
              <a:defRPr/>
            </a:lvl1pPr>
            <a:lvl2pPr marL="0" lvl="1" indent="0" algn="r">
              <a:spcBef>
                <a:spcPts val="0"/>
              </a:spcBef>
              <a:spcAft>
                <a:spcPts val="0"/>
              </a:spcAft>
              <a:buClr>
                <a:schemeClr val="lt1"/>
              </a:buClr>
              <a:buSzPts val="1000"/>
              <a:buFont typeface="Century Gothic"/>
              <a:buNone/>
              <a:defRPr/>
            </a:lvl2pPr>
            <a:lvl3pPr marL="0" lvl="2" indent="0" algn="r">
              <a:spcBef>
                <a:spcPts val="0"/>
              </a:spcBef>
              <a:spcAft>
                <a:spcPts val="0"/>
              </a:spcAft>
              <a:buClr>
                <a:schemeClr val="lt1"/>
              </a:buClr>
              <a:buSzPts val="1000"/>
              <a:buFont typeface="Century Gothic"/>
              <a:buNone/>
              <a:defRPr/>
            </a:lvl3pPr>
            <a:lvl4pPr marL="0" lvl="3" indent="0" algn="r">
              <a:spcBef>
                <a:spcPts val="0"/>
              </a:spcBef>
              <a:spcAft>
                <a:spcPts val="0"/>
              </a:spcAft>
              <a:buClr>
                <a:schemeClr val="lt1"/>
              </a:buClr>
              <a:buSzPts val="1000"/>
              <a:buFont typeface="Century Gothic"/>
              <a:buNone/>
              <a:defRPr/>
            </a:lvl4pPr>
            <a:lvl5pPr marL="0" lvl="4" indent="0" algn="r">
              <a:spcBef>
                <a:spcPts val="0"/>
              </a:spcBef>
              <a:spcAft>
                <a:spcPts val="0"/>
              </a:spcAft>
              <a:buClr>
                <a:schemeClr val="lt1"/>
              </a:buClr>
              <a:buSzPts val="1000"/>
              <a:buFont typeface="Century Gothic"/>
              <a:buNone/>
              <a:defRPr/>
            </a:lvl5pPr>
            <a:lvl6pPr marL="0" lvl="5" indent="0" algn="r">
              <a:spcBef>
                <a:spcPts val="0"/>
              </a:spcBef>
              <a:spcAft>
                <a:spcPts val="0"/>
              </a:spcAft>
              <a:buClr>
                <a:schemeClr val="lt1"/>
              </a:buClr>
              <a:buSzPts val="1000"/>
              <a:buFont typeface="Century Gothic"/>
              <a:buNone/>
              <a:defRPr/>
            </a:lvl6pPr>
            <a:lvl7pPr marL="0" lvl="6" indent="0" algn="r">
              <a:spcBef>
                <a:spcPts val="0"/>
              </a:spcBef>
              <a:spcAft>
                <a:spcPts val="0"/>
              </a:spcAft>
              <a:buClr>
                <a:schemeClr val="lt1"/>
              </a:buClr>
              <a:buSzPts val="1000"/>
              <a:buFont typeface="Century Gothic"/>
              <a:buNone/>
              <a:defRPr/>
            </a:lvl7pPr>
            <a:lvl8pPr marL="0" lvl="7" indent="0" algn="r">
              <a:spcBef>
                <a:spcPts val="0"/>
              </a:spcBef>
              <a:spcAft>
                <a:spcPts val="0"/>
              </a:spcAft>
              <a:buClr>
                <a:schemeClr val="lt1"/>
              </a:buClr>
              <a:buSzPts val="1000"/>
              <a:buFont typeface="Century Gothic"/>
              <a:buNone/>
              <a:defRPr/>
            </a:lvl8pPr>
            <a:lvl9pPr marL="0" lvl="8" indent="0" algn="r">
              <a:spcBef>
                <a:spcPts val="0"/>
              </a:spcBef>
              <a:spcAft>
                <a:spcPts val="0"/>
              </a:spcAft>
              <a:buClr>
                <a:schemeClr val="lt1"/>
              </a:buClr>
              <a:buSzPts val="10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pic>
        <p:nvPicPr>
          <p:cNvPr id="10" name="Google Shape;10;p63"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11" name="Google Shape;11;p6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6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6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6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6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spcAft>
                <a:spcPts val="0"/>
              </a:spcAft>
              <a:buClr>
                <a:schemeClr val="lt1"/>
              </a:buClr>
              <a:buSzPts val="1050"/>
              <a:buFont typeface="Century Gothic"/>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ishan-Kumar-Zalavadia/Natural_Language_Process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215400" y="601250"/>
            <a:ext cx="12319500" cy="9759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4800"/>
              <a:buFont typeface="Arial"/>
              <a:buNone/>
            </a:pPr>
            <a:r>
              <a:rPr lang="en-US" sz="4000" b="1">
                <a:latin typeface="Arial"/>
                <a:ea typeface="Arial"/>
                <a:cs typeface="Arial"/>
                <a:sym typeface="Arial"/>
              </a:rPr>
              <a:t>CSCE 5290 NATURAL LANGUAGE PROCESSING</a:t>
            </a:r>
            <a:br>
              <a:rPr lang="en-US" sz="4000">
                <a:latin typeface="Calibri"/>
                <a:ea typeface="Calibri"/>
                <a:cs typeface="Calibri"/>
                <a:sym typeface="Calibri"/>
              </a:rPr>
            </a:br>
            <a:r>
              <a:rPr lang="en-US" sz="4000" b="1">
                <a:latin typeface="Arial"/>
                <a:ea typeface="Arial"/>
                <a:cs typeface="Arial"/>
                <a:sym typeface="Arial"/>
              </a:rPr>
              <a:t>FINAL PROJECT</a:t>
            </a:r>
            <a:endParaRPr sz="4000">
              <a:latin typeface="Calibri"/>
              <a:ea typeface="Calibri"/>
              <a:cs typeface="Calibri"/>
              <a:sym typeface="Calibri"/>
            </a:endParaRPr>
          </a:p>
        </p:txBody>
      </p:sp>
      <p:sp>
        <p:nvSpPr>
          <p:cNvPr id="149" name="Google Shape;149;p1"/>
          <p:cNvSpPr txBox="1">
            <a:spLocks noGrp="1"/>
          </p:cNvSpPr>
          <p:nvPr>
            <p:ph type="subTitle" idx="1"/>
          </p:nvPr>
        </p:nvSpPr>
        <p:spPr>
          <a:xfrm>
            <a:off x="470400" y="1996091"/>
            <a:ext cx="11251200" cy="775597"/>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3200"/>
              <a:buNone/>
            </a:pPr>
            <a:r>
              <a:rPr lang="en-US" sz="2800" dirty="0"/>
              <a:t>Unlocking Business Insights: Sentiment Analysis of Summarized user reviews</a:t>
            </a:r>
            <a:endParaRPr sz="2800" dirty="0"/>
          </a:p>
        </p:txBody>
      </p:sp>
      <p:graphicFrame>
        <p:nvGraphicFramePr>
          <p:cNvPr id="150" name="Google Shape;150;p1"/>
          <p:cNvGraphicFramePr/>
          <p:nvPr/>
        </p:nvGraphicFramePr>
        <p:xfrm>
          <a:off x="3088802" y="3666330"/>
          <a:ext cx="6031975" cy="1112550"/>
        </p:xfrm>
        <a:graphic>
          <a:graphicData uri="http://schemas.openxmlformats.org/drawingml/2006/table">
            <a:tbl>
              <a:tblPr firstRow="1" bandRow="1">
                <a:noFill/>
                <a:tableStyleId>{7570EC36-1437-4B6F-96AB-36BA9D3CA9DF}</a:tableStyleId>
              </a:tblPr>
              <a:tblGrid>
                <a:gridCol w="3313825">
                  <a:extLst>
                    <a:ext uri="{9D8B030D-6E8A-4147-A177-3AD203B41FA5}">
                      <a16:colId xmlns:a16="http://schemas.microsoft.com/office/drawing/2014/main" val="20000"/>
                    </a:ext>
                  </a:extLst>
                </a:gridCol>
                <a:gridCol w="27181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ID</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Sijo Rejigeorge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11708233</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Kishan Kumar Zalavadia</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11685261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51" name="Google Shape;151;p1"/>
          <p:cNvGraphicFramePr/>
          <p:nvPr/>
        </p:nvGraphicFramePr>
        <p:xfrm>
          <a:off x="3071220" y="3190630"/>
          <a:ext cx="6049550" cy="370850"/>
        </p:xfrm>
        <a:graphic>
          <a:graphicData uri="http://schemas.openxmlformats.org/drawingml/2006/table">
            <a:tbl>
              <a:tblPr firstRow="1" bandRow="1">
                <a:noFill/>
                <a:tableStyleId>{7570EC36-1437-4B6F-96AB-36BA9D3CA9DF}</a:tableStyleId>
              </a:tblPr>
              <a:tblGrid>
                <a:gridCol w="3335650">
                  <a:extLst>
                    <a:ext uri="{9D8B030D-6E8A-4147-A177-3AD203B41FA5}">
                      <a16:colId xmlns:a16="http://schemas.microsoft.com/office/drawing/2014/main" val="20000"/>
                    </a:ext>
                  </a:extLst>
                </a:gridCol>
                <a:gridCol w="27139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Group</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11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624416202e_0_16"/>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Exploratory Data Analysis</a:t>
            </a:r>
            <a:br>
              <a:rPr lang="en-US" sz="5000" b="1">
                <a:solidFill>
                  <a:schemeClr val="lt2"/>
                </a:solidFill>
              </a:rPr>
            </a:br>
            <a:endParaRPr sz="5000">
              <a:solidFill>
                <a:schemeClr val="lt2"/>
              </a:solidFill>
            </a:endParaRPr>
          </a:p>
        </p:txBody>
      </p:sp>
      <p:sp>
        <p:nvSpPr>
          <p:cNvPr id="214" name="Google Shape;214;g2624416202e_0_16"/>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Data Visualization</a:t>
            </a:r>
            <a:endParaRPr/>
          </a:p>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before pre-processing</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p:nvPr/>
        </p:nvSpPr>
        <p:spPr>
          <a:xfrm>
            <a:off x="185162" y="170434"/>
            <a:ext cx="44871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1. Sentence Tokenization</a:t>
            </a:r>
            <a:endParaRPr/>
          </a:p>
        </p:txBody>
      </p:sp>
      <p:sp>
        <p:nvSpPr>
          <p:cNvPr id="221" name="Google Shape;221;p23"/>
          <p:cNvSpPr txBox="1"/>
          <p:nvPr/>
        </p:nvSpPr>
        <p:spPr>
          <a:xfrm>
            <a:off x="715902" y="6041235"/>
            <a:ext cx="1054428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Each sentence is considered as a token.</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Sentence tokenization is done using the NLTK library.</a:t>
            </a:r>
            <a:endParaRPr/>
          </a:p>
        </p:txBody>
      </p:sp>
      <p:pic>
        <p:nvPicPr>
          <p:cNvPr id="222" name="Google Shape;222;p23" descr="A screenshot of a computer&#10;&#10;Description automatically generated"/>
          <p:cNvPicPr preferRelativeResize="0"/>
          <p:nvPr/>
        </p:nvPicPr>
        <p:blipFill rotWithShape="1">
          <a:blip r:embed="rId3">
            <a:alphaModFix/>
          </a:blip>
          <a:srcRect/>
          <a:stretch/>
        </p:blipFill>
        <p:spPr>
          <a:xfrm>
            <a:off x="715902" y="693654"/>
            <a:ext cx="9975661" cy="51715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p:nvPr/>
        </p:nvSpPr>
        <p:spPr>
          <a:xfrm>
            <a:off x="185162" y="170434"/>
            <a:ext cx="544892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Generating Sentence Count</a:t>
            </a:r>
            <a:endParaRPr/>
          </a:p>
        </p:txBody>
      </p:sp>
      <p:sp>
        <p:nvSpPr>
          <p:cNvPr id="229" name="Google Shape;229;p24"/>
          <p:cNvSpPr txBox="1"/>
          <p:nvPr/>
        </p:nvSpPr>
        <p:spPr>
          <a:xfrm>
            <a:off x="734921" y="5216191"/>
            <a:ext cx="1054428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Calculating the number of sentences for each review.</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It helps in analyzing the strength of each review.</a:t>
            </a:r>
            <a:endParaRPr/>
          </a:p>
        </p:txBody>
      </p:sp>
      <p:pic>
        <p:nvPicPr>
          <p:cNvPr id="230" name="Google Shape;230;p24" descr="A screenshot of a computer&#10;&#10;Description automatically generated"/>
          <p:cNvPicPr preferRelativeResize="0"/>
          <p:nvPr/>
        </p:nvPicPr>
        <p:blipFill rotWithShape="1">
          <a:blip r:embed="rId3">
            <a:alphaModFix/>
          </a:blip>
          <a:srcRect/>
          <a:stretch/>
        </p:blipFill>
        <p:spPr>
          <a:xfrm>
            <a:off x="734921" y="693654"/>
            <a:ext cx="10931163" cy="4322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p:nvPr/>
        </p:nvSpPr>
        <p:spPr>
          <a:xfrm>
            <a:off x="185162" y="170434"/>
            <a:ext cx="544892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Generating Sentence Count</a:t>
            </a:r>
            <a:endParaRPr/>
          </a:p>
        </p:txBody>
      </p:sp>
      <p:sp>
        <p:nvSpPr>
          <p:cNvPr id="237" name="Google Shape;237;p25"/>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7-8 sentences is the highest, and reviews with more than 20 sentences are very low.</a:t>
            </a:r>
            <a:endParaRPr/>
          </a:p>
        </p:txBody>
      </p:sp>
      <p:sp>
        <p:nvSpPr>
          <p:cNvPr id="238" name="Google Shape;238;p25"/>
          <p:cNvSpPr txBox="1"/>
          <p:nvPr/>
        </p:nvSpPr>
        <p:spPr>
          <a:xfrm>
            <a:off x="5769427" y="5254246"/>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sentence counts between 0 to 20 have high density.</a:t>
            </a:r>
            <a:endParaRPr/>
          </a:p>
        </p:txBody>
      </p:sp>
      <p:pic>
        <p:nvPicPr>
          <p:cNvPr id="239" name="Google Shape;239;p25" descr="A graph of different colored squares&#10;&#10;Description automatically generated"/>
          <p:cNvPicPr preferRelativeResize="0"/>
          <p:nvPr/>
        </p:nvPicPr>
        <p:blipFill rotWithShape="1">
          <a:blip r:embed="rId3">
            <a:alphaModFix/>
          </a:blip>
          <a:srcRect/>
          <a:stretch/>
        </p:blipFill>
        <p:spPr>
          <a:xfrm>
            <a:off x="185162" y="782618"/>
            <a:ext cx="5646964" cy="4311898"/>
          </a:xfrm>
          <a:prstGeom prst="rect">
            <a:avLst/>
          </a:prstGeom>
          <a:noFill/>
          <a:ln>
            <a:noFill/>
          </a:ln>
        </p:spPr>
      </p:pic>
      <p:pic>
        <p:nvPicPr>
          <p:cNvPr id="240" name="Google Shape;240;p25" descr="A graph of a line graph&#10;&#10;Description automatically generated"/>
          <p:cNvPicPr preferRelativeResize="0"/>
          <p:nvPr/>
        </p:nvPicPr>
        <p:blipFill rotWithShape="1">
          <a:blip r:embed="rId4">
            <a:alphaModFix/>
          </a:blip>
          <a:srcRect/>
          <a:stretch/>
        </p:blipFill>
        <p:spPr>
          <a:xfrm>
            <a:off x="6250488" y="678358"/>
            <a:ext cx="5756350" cy="44215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p:nvPr/>
        </p:nvSpPr>
        <p:spPr>
          <a:xfrm>
            <a:off x="185162" y="170434"/>
            <a:ext cx="1068273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3. Word Tokenization before removing stop words</a:t>
            </a:r>
            <a:endParaRPr/>
          </a:p>
        </p:txBody>
      </p:sp>
      <p:sp>
        <p:nvSpPr>
          <p:cNvPr id="247" name="Google Shape;247;p26"/>
          <p:cNvSpPr txBox="1"/>
          <p:nvPr/>
        </p:nvSpPr>
        <p:spPr>
          <a:xfrm>
            <a:off x="715901" y="6148345"/>
            <a:ext cx="1054428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Each word is considered as a token.</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Word tokenization is done using the NLTK library.</a:t>
            </a:r>
            <a:endParaRPr/>
          </a:p>
        </p:txBody>
      </p:sp>
      <p:pic>
        <p:nvPicPr>
          <p:cNvPr id="248" name="Google Shape;248;p26" descr="A screenshot of a computer&#10;&#10;Description automatically generated"/>
          <p:cNvPicPr preferRelativeResize="0"/>
          <p:nvPr/>
        </p:nvPicPr>
        <p:blipFill rotWithShape="1">
          <a:blip r:embed="rId3">
            <a:alphaModFix/>
          </a:blip>
          <a:srcRect/>
          <a:stretch/>
        </p:blipFill>
        <p:spPr>
          <a:xfrm>
            <a:off x="715901" y="693653"/>
            <a:ext cx="10456313" cy="52368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p:nvPr/>
        </p:nvSpPr>
        <p:spPr>
          <a:xfrm>
            <a:off x="185162" y="170434"/>
            <a:ext cx="96712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4. Generating Word Count before removing stop words</a:t>
            </a:r>
            <a:endParaRPr/>
          </a:p>
        </p:txBody>
      </p:sp>
      <p:sp>
        <p:nvSpPr>
          <p:cNvPr id="255" name="Google Shape;255;p27"/>
          <p:cNvSpPr txBox="1"/>
          <p:nvPr/>
        </p:nvSpPr>
        <p:spPr>
          <a:xfrm>
            <a:off x="734921" y="6041235"/>
            <a:ext cx="10544281"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Calculating the number of words for each review before removing stop words.</a:t>
            </a:r>
            <a:endParaRPr/>
          </a:p>
        </p:txBody>
      </p:sp>
      <p:pic>
        <p:nvPicPr>
          <p:cNvPr id="256" name="Google Shape;256;p27" descr="A screenshot of a computer&#10;&#10;Description automatically generated"/>
          <p:cNvPicPr preferRelativeResize="0"/>
          <p:nvPr/>
        </p:nvPicPr>
        <p:blipFill rotWithShape="1">
          <a:blip r:embed="rId3">
            <a:alphaModFix/>
          </a:blip>
          <a:srcRect/>
          <a:stretch/>
        </p:blipFill>
        <p:spPr>
          <a:xfrm>
            <a:off x="734921" y="693653"/>
            <a:ext cx="11370990" cy="49625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p:nvPr/>
        </p:nvSpPr>
        <p:spPr>
          <a:xfrm>
            <a:off x="185162" y="170434"/>
            <a:ext cx="96712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4. Generating Word Count before removing stop words</a:t>
            </a:r>
            <a:endParaRPr/>
          </a:p>
        </p:txBody>
      </p:sp>
      <p:sp>
        <p:nvSpPr>
          <p:cNvPr id="263" name="Google Shape;263;p28"/>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0 to 150 words is high, and reviews with more than 400 words are very low.</a:t>
            </a:r>
            <a:endParaRPr/>
          </a:p>
        </p:txBody>
      </p:sp>
      <p:sp>
        <p:nvSpPr>
          <p:cNvPr id="264" name="Google Shape;264;p28"/>
          <p:cNvSpPr txBox="1"/>
          <p:nvPr/>
        </p:nvSpPr>
        <p:spPr>
          <a:xfrm>
            <a:off x="5769427" y="5254246"/>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a word count between 20 to 150 have high in density.</a:t>
            </a:r>
            <a:endParaRPr/>
          </a:p>
        </p:txBody>
      </p:sp>
      <p:pic>
        <p:nvPicPr>
          <p:cNvPr id="265" name="Google Shape;265;p28" descr="A graph of a bar chart&#10;&#10;Description automatically generated"/>
          <p:cNvPicPr preferRelativeResize="0"/>
          <p:nvPr/>
        </p:nvPicPr>
        <p:blipFill rotWithShape="1">
          <a:blip r:embed="rId3">
            <a:alphaModFix/>
          </a:blip>
          <a:srcRect/>
          <a:stretch/>
        </p:blipFill>
        <p:spPr>
          <a:xfrm>
            <a:off x="326572" y="693654"/>
            <a:ext cx="5820028" cy="4420982"/>
          </a:xfrm>
          <a:prstGeom prst="rect">
            <a:avLst/>
          </a:prstGeom>
          <a:noFill/>
          <a:ln>
            <a:noFill/>
          </a:ln>
        </p:spPr>
      </p:pic>
      <p:pic>
        <p:nvPicPr>
          <p:cNvPr id="266" name="Google Shape;266;p28" descr="A graph of a line graph&#10;&#10;Description automatically generated"/>
          <p:cNvPicPr preferRelativeResize="0"/>
          <p:nvPr/>
        </p:nvPicPr>
        <p:blipFill rotWithShape="1">
          <a:blip r:embed="rId4">
            <a:alphaModFix/>
          </a:blip>
          <a:srcRect/>
          <a:stretch/>
        </p:blipFill>
        <p:spPr>
          <a:xfrm>
            <a:off x="6371972" y="693654"/>
            <a:ext cx="5820028" cy="44539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p:nvPr/>
        </p:nvSpPr>
        <p:spPr>
          <a:xfrm>
            <a:off x="185162" y="170434"/>
            <a:ext cx="105320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5. Generating Character Count before removing stop words</a:t>
            </a:r>
            <a:endParaRPr/>
          </a:p>
        </p:txBody>
      </p:sp>
      <p:sp>
        <p:nvSpPr>
          <p:cNvPr id="273" name="Google Shape;273;p29"/>
          <p:cNvSpPr txBox="1"/>
          <p:nvPr/>
        </p:nvSpPr>
        <p:spPr>
          <a:xfrm>
            <a:off x="715901" y="6148345"/>
            <a:ext cx="1054428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We are calculating the character count of each review given by the user before removing the stop words.</a:t>
            </a:r>
            <a:endParaRPr/>
          </a:p>
        </p:txBody>
      </p:sp>
      <p:pic>
        <p:nvPicPr>
          <p:cNvPr id="274" name="Google Shape;274;p29" descr="A screenshot of a computer&#10;&#10;Description automatically generated"/>
          <p:cNvPicPr preferRelativeResize="0"/>
          <p:nvPr/>
        </p:nvPicPr>
        <p:blipFill rotWithShape="1">
          <a:blip r:embed="rId3">
            <a:alphaModFix/>
          </a:blip>
          <a:srcRect/>
          <a:stretch/>
        </p:blipFill>
        <p:spPr>
          <a:xfrm>
            <a:off x="715901" y="693654"/>
            <a:ext cx="10544280" cy="52939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p:nvPr/>
        </p:nvSpPr>
        <p:spPr>
          <a:xfrm>
            <a:off x="185162" y="170434"/>
            <a:ext cx="105320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5. Generating Character Count before removing stop words</a:t>
            </a:r>
            <a:endParaRPr/>
          </a:p>
        </p:txBody>
      </p:sp>
      <p:sp>
        <p:nvSpPr>
          <p:cNvPr id="281" name="Google Shape;281;p30"/>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0 to 500 characters is high, and reviews with more than 1500 characters are very low.</a:t>
            </a:r>
            <a:endParaRPr/>
          </a:p>
        </p:txBody>
      </p:sp>
      <p:sp>
        <p:nvSpPr>
          <p:cNvPr id="282" name="Google Shape;282;p30"/>
          <p:cNvSpPr txBox="1"/>
          <p:nvPr/>
        </p:nvSpPr>
        <p:spPr>
          <a:xfrm>
            <a:off x="5769427" y="5254246"/>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a character count between 0 to 1500 is high in density.</a:t>
            </a:r>
            <a:endParaRPr/>
          </a:p>
        </p:txBody>
      </p:sp>
      <p:pic>
        <p:nvPicPr>
          <p:cNvPr id="283" name="Google Shape;283;p30" descr="A graph of different colored bars&#10;&#10;Description automatically generated"/>
          <p:cNvPicPr preferRelativeResize="0"/>
          <p:nvPr/>
        </p:nvPicPr>
        <p:blipFill rotWithShape="1">
          <a:blip r:embed="rId3">
            <a:alphaModFix/>
          </a:blip>
          <a:srcRect/>
          <a:stretch/>
        </p:blipFill>
        <p:spPr>
          <a:xfrm>
            <a:off x="313198" y="699201"/>
            <a:ext cx="5730868" cy="4415435"/>
          </a:xfrm>
          <a:prstGeom prst="rect">
            <a:avLst/>
          </a:prstGeom>
          <a:noFill/>
          <a:ln>
            <a:noFill/>
          </a:ln>
        </p:spPr>
      </p:pic>
      <p:pic>
        <p:nvPicPr>
          <p:cNvPr id="284" name="Google Shape;284;p30" descr="A graph of different colored lines&#10;&#10;Description automatically generated"/>
          <p:cNvPicPr preferRelativeResize="0"/>
          <p:nvPr/>
        </p:nvPicPr>
        <p:blipFill rotWithShape="1">
          <a:blip r:embed="rId4">
            <a:alphaModFix/>
          </a:blip>
          <a:srcRect/>
          <a:stretch/>
        </p:blipFill>
        <p:spPr>
          <a:xfrm>
            <a:off x="6350696" y="693654"/>
            <a:ext cx="5841304" cy="45307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latin typeface="Arial"/>
                <a:ea typeface="Arial"/>
                <a:cs typeface="Arial"/>
                <a:sym typeface="Arial"/>
              </a:rPr>
              <a:t>Exploratory Data Analysis</a:t>
            </a:r>
            <a:br>
              <a:rPr lang="en-US" sz="5000" b="1">
                <a:solidFill>
                  <a:schemeClr val="lt2"/>
                </a:solidFill>
                <a:latin typeface="Arial"/>
                <a:ea typeface="Arial"/>
                <a:cs typeface="Arial"/>
                <a:sym typeface="Arial"/>
              </a:rPr>
            </a:br>
            <a:endParaRPr sz="5000">
              <a:solidFill>
                <a:schemeClr val="lt2"/>
              </a:solidFill>
              <a:latin typeface="Arial"/>
              <a:ea typeface="Arial"/>
              <a:cs typeface="Arial"/>
              <a:sym typeface="Arial"/>
            </a:endParaRPr>
          </a:p>
        </p:txBody>
      </p:sp>
      <p:sp>
        <p:nvSpPr>
          <p:cNvPr id="291" name="Google Shape;291;p31"/>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 Data Pre-processing</a:t>
            </a:r>
            <a:endParaRPr sz="4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
          <p:cNvSpPr txBox="1">
            <a:spLocks noGrp="1"/>
          </p:cNvSpPr>
          <p:nvPr>
            <p:ph type="subTitle" idx="1"/>
          </p:nvPr>
        </p:nvSpPr>
        <p:spPr>
          <a:xfrm>
            <a:off x="300600" y="1145975"/>
            <a:ext cx="11590800" cy="5551500"/>
          </a:xfrm>
          <a:prstGeom prst="rect">
            <a:avLst/>
          </a:prstGeom>
          <a:noFill/>
          <a:ln>
            <a:noFill/>
          </a:ln>
        </p:spPr>
        <p:txBody>
          <a:bodyPr spcFirstLastPara="1" wrap="square" lIns="91425" tIns="45700" rIns="91425" bIns="45700" anchor="t" anchorCtr="0">
            <a:normAutofit fontScale="92500"/>
          </a:bodyPr>
          <a:lstStyle/>
          <a:p>
            <a:pPr marL="0" lvl="0" indent="0" algn="just" rtl="0">
              <a:spcBef>
                <a:spcPts val="1000"/>
              </a:spcBef>
              <a:spcAft>
                <a:spcPts val="0"/>
              </a:spcAft>
              <a:buClr>
                <a:schemeClr val="dk1"/>
              </a:buClr>
              <a:buSzPts val="1100"/>
              <a:buFont typeface="Arial"/>
              <a:buNone/>
            </a:pPr>
            <a:endParaRPr sz="2700"/>
          </a:p>
          <a:p>
            <a:pPr marL="0" lvl="0" indent="0" algn="just" rtl="0">
              <a:spcBef>
                <a:spcPts val="1000"/>
              </a:spcBef>
              <a:spcAft>
                <a:spcPts val="0"/>
              </a:spcAft>
              <a:buClr>
                <a:schemeClr val="dk1"/>
              </a:buClr>
              <a:buSzPts val="1100"/>
              <a:buFont typeface="Arial"/>
              <a:buNone/>
            </a:pPr>
            <a:r>
              <a:rPr lang="en-US" sz="2700"/>
              <a:t>Nowadays, the ease of expressing opinions and views via internet has enabled consumers to share their experiences much more widely. The vast amount of textual data posted over the internet as feedback can be overwhelming for an individual or a business to consume. These reviews are vital informations that can help business to take informed choices to improve the product or services and also to meets with the standards expected from the customers. But the large number of reviews can be the hindrance between making informed decision that provides a better service or one that is mediocre. </a:t>
            </a:r>
            <a:endParaRPr sz="2700"/>
          </a:p>
          <a:p>
            <a:pPr marL="0" lvl="0" indent="0" algn="just" rtl="0">
              <a:spcBef>
                <a:spcPts val="1000"/>
              </a:spcBef>
              <a:spcAft>
                <a:spcPts val="0"/>
              </a:spcAft>
              <a:buClr>
                <a:schemeClr val="dk1"/>
              </a:buClr>
              <a:buSzPts val="1100"/>
              <a:buFont typeface="Arial"/>
              <a:buNone/>
            </a:pPr>
            <a:r>
              <a:rPr lang="en-US" sz="2700"/>
              <a:t>Hence there's a need for an automated tool that can summarize the reviews while also providing an overall sentiment towards the same. This project explores the possibility of text summarization of online business reviews along with sentiments that can help business get an overall idea about customer satisfaction. </a:t>
            </a:r>
            <a:endParaRPr sz="2700"/>
          </a:p>
        </p:txBody>
      </p:sp>
      <p:sp>
        <p:nvSpPr>
          <p:cNvPr id="157" name="Google Shape;157;p2"/>
          <p:cNvSpPr txBox="1">
            <a:spLocks noGrp="1"/>
          </p:cNvSpPr>
          <p:nvPr>
            <p:ph type="ctrTitle"/>
          </p:nvPr>
        </p:nvSpPr>
        <p:spPr>
          <a:xfrm>
            <a:off x="1524000" y="0"/>
            <a:ext cx="9144000" cy="1041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a:latin typeface="Arial"/>
                <a:ea typeface="Arial"/>
                <a:cs typeface="Arial"/>
                <a:sym typeface="Arial"/>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9ff17c6eef_0_45"/>
          <p:cNvSpPr txBox="1"/>
          <p:nvPr/>
        </p:nvSpPr>
        <p:spPr>
          <a:xfrm>
            <a:off x="185162" y="170434"/>
            <a:ext cx="385233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1. Feature extraction:</a:t>
            </a:r>
            <a:endParaRPr/>
          </a:p>
        </p:txBody>
      </p:sp>
      <p:sp>
        <p:nvSpPr>
          <p:cNvPr id="298" name="Google Shape;298;g29ff17c6eef_0_45"/>
          <p:cNvSpPr txBox="1"/>
          <p:nvPr/>
        </p:nvSpPr>
        <p:spPr>
          <a:xfrm>
            <a:off x="506898" y="4477434"/>
            <a:ext cx="11499939"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Extract only useful attributes like review_id, user_id, business_id, text, and date from the review dataset. Eliminated unwanted columns like stars, useful, funny, and cool.</a:t>
            </a:r>
            <a:endParaRPr/>
          </a:p>
        </p:txBody>
      </p:sp>
      <p:pic>
        <p:nvPicPr>
          <p:cNvPr id="299" name="Google Shape;299;g29ff17c6eef_0_45" descr="A screen shot of a computer&#10;&#10;Description automatically generated"/>
          <p:cNvPicPr preferRelativeResize="0"/>
          <p:nvPr/>
        </p:nvPicPr>
        <p:blipFill rotWithShape="1">
          <a:blip r:embed="rId3">
            <a:alphaModFix/>
          </a:blip>
          <a:srcRect/>
          <a:stretch/>
        </p:blipFill>
        <p:spPr>
          <a:xfrm>
            <a:off x="685503" y="734382"/>
            <a:ext cx="7149214" cy="1237169"/>
          </a:xfrm>
          <a:prstGeom prst="rect">
            <a:avLst/>
          </a:prstGeom>
          <a:noFill/>
          <a:ln>
            <a:noFill/>
          </a:ln>
        </p:spPr>
      </p:pic>
      <p:pic>
        <p:nvPicPr>
          <p:cNvPr id="300" name="Google Shape;300;g29ff17c6eef_0_45" descr="A black and white text&#10;&#10;Description automatically generated"/>
          <p:cNvPicPr preferRelativeResize="0"/>
          <p:nvPr/>
        </p:nvPicPr>
        <p:blipFill rotWithShape="1">
          <a:blip r:embed="rId4">
            <a:alphaModFix/>
          </a:blip>
          <a:srcRect/>
          <a:stretch/>
        </p:blipFill>
        <p:spPr>
          <a:xfrm>
            <a:off x="506899" y="2529781"/>
            <a:ext cx="7061200" cy="1143000"/>
          </a:xfrm>
          <a:prstGeom prst="rect">
            <a:avLst/>
          </a:prstGeom>
          <a:noFill/>
          <a:ln>
            <a:noFill/>
          </a:ln>
        </p:spPr>
      </p:pic>
      <p:cxnSp>
        <p:nvCxnSpPr>
          <p:cNvPr id="301" name="Google Shape;301;g29ff17c6eef_0_45"/>
          <p:cNvCxnSpPr/>
          <p:nvPr/>
        </p:nvCxnSpPr>
        <p:spPr>
          <a:xfrm>
            <a:off x="3862091" y="1930823"/>
            <a:ext cx="0" cy="598958"/>
          </a:xfrm>
          <a:prstGeom prst="straightConnector1">
            <a:avLst/>
          </a:prstGeom>
          <a:noFill/>
          <a:ln w="9525" cap="flat" cmpd="sng">
            <a:solidFill>
              <a:schemeClr val="accent1"/>
            </a:solidFill>
            <a:prstDash val="solid"/>
            <a:round/>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2"/>
          <p:cNvSpPr txBox="1"/>
          <p:nvPr/>
        </p:nvSpPr>
        <p:spPr>
          <a:xfrm>
            <a:off x="185162" y="170434"/>
            <a:ext cx="355257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Case Conversion</a:t>
            </a:r>
            <a:endParaRPr/>
          </a:p>
        </p:txBody>
      </p:sp>
      <p:sp>
        <p:nvSpPr>
          <p:cNvPr id="308" name="Google Shape;308;p32"/>
          <p:cNvSpPr txBox="1"/>
          <p:nvPr/>
        </p:nvSpPr>
        <p:spPr>
          <a:xfrm>
            <a:off x="9353608" y="899303"/>
            <a:ext cx="23314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8D8D8"/>
                </a:solidFill>
                <a:latin typeface="Century Gothic"/>
                <a:ea typeface="Century Gothic"/>
                <a:cs typeface="Century Gothic"/>
                <a:sym typeface="Century Gothic"/>
              </a:rPr>
              <a:t>Convert the text to lowercase alphabets, making summarization convenient.</a:t>
            </a:r>
            <a:endParaRPr/>
          </a:p>
        </p:txBody>
      </p:sp>
      <p:pic>
        <p:nvPicPr>
          <p:cNvPr id="309" name="Google Shape;309;p32"/>
          <p:cNvPicPr preferRelativeResize="0"/>
          <p:nvPr/>
        </p:nvPicPr>
        <p:blipFill rotWithShape="1">
          <a:blip r:embed="rId3">
            <a:alphaModFix/>
          </a:blip>
          <a:srcRect/>
          <a:stretch/>
        </p:blipFill>
        <p:spPr>
          <a:xfrm>
            <a:off x="519597" y="3275751"/>
            <a:ext cx="7759700" cy="584200"/>
          </a:xfrm>
          <a:prstGeom prst="rect">
            <a:avLst/>
          </a:prstGeom>
          <a:noFill/>
          <a:ln>
            <a:noFill/>
          </a:ln>
        </p:spPr>
      </p:pic>
      <p:pic>
        <p:nvPicPr>
          <p:cNvPr id="310" name="Google Shape;310;p32" descr="A screenshot of a computer&#10;&#10;Description automatically generated"/>
          <p:cNvPicPr preferRelativeResize="0"/>
          <p:nvPr/>
        </p:nvPicPr>
        <p:blipFill rotWithShape="1">
          <a:blip r:embed="rId4">
            <a:alphaModFix/>
          </a:blip>
          <a:srcRect/>
          <a:stretch/>
        </p:blipFill>
        <p:spPr>
          <a:xfrm>
            <a:off x="506897" y="4243129"/>
            <a:ext cx="10937524" cy="2247181"/>
          </a:xfrm>
          <a:prstGeom prst="rect">
            <a:avLst/>
          </a:prstGeom>
          <a:noFill/>
          <a:ln>
            <a:noFill/>
          </a:ln>
        </p:spPr>
      </p:pic>
      <p:pic>
        <p:nvPicPr>
          <p:cNvPr id="311" name="Google Shape;311;p32" descr="A screenshot of a computer&#10;&#10;Description automatically generated"/>
          <p:cNvPicPr preferRelativeResize="0"/>
          <p:nvPr/>
        </p:nvPicPr>
        <p:blipFill rotWithShape="1">
          <a:blip r:embed="rId5">
            <a:alphaModFix/>
          </a:blip>
          <a:srcRect/>
          <a:stretch/>
        </p:blipFill>
        <p:spPr>
          <a:xfrm>
            <a:off x="506897" y="699917"/>
            <a:ext cx="8183958" cy="2192655"/>
          </a:xfrm>
          <a:prstGeom prst="rect">
            <a:avLst/>
          </a:prstGeom>
          <a:noFill/>
          <a:ln>
            <a:noFill/>
          </a:ln>
        </p:spPr>
      </p:pic>
      <p:cxnSp>
        <p:nvCxnSpPr>
          <p:cNvPr id="312" name="Google Shape;312;p32"/>
          <p:cNvCxnSpPr>
            <a:stCxn id="311" idx="2"/>
          </p:cNvCxnSpPr>
          <p:nvPr/>
        </p:nvCxnSpPr>
        <p:spPr>
          <a:xfrm>
            <a:off x="4598876" y="2892572"/>
            <a:ext cx="0" cy="383100"/>
          </a:xfrm>
          <a:prstGeom prst="straightConnector1">
            <a:avLst/>
          </a:prstGeom>
          <a:noFill/>
          <a:ln w="9525" cap="flat" cmpd="sng">
            <a:solidFill>
              <a:schemeClr val="accent1"/>
            </a:solidFill>
            <a:prstDash val="solid"/>
            <a:round/>
            <a:headEnd type="none" w="sm" len="sm"/>
            <a:tailEnd type="triangle" w="med" len="med"/>
          </a:ln>
        </p:spPr>
      </p:cxnSp>
      <p:cxnSp>
        <p:nvCxnSpPr>
          <p:cNvPr id="313" name="Google Shape;313;p32"/>
          <p:cNvCxnSpPr/>
          <p:nvPr/>
        </p:nvCxnSpPr>
        <p:spPr>
          <a:xfrm>
            <a:off x="4604532" y="3859951"/>
            <a:ext cx="0" cy="383179"/>
          </a:xfrm>
          <a:prstGeom prst="straightConnector1">
            <a:avLst/>
          </a:prstGeom>
          <a:noFill/>
          <a:ln w="9525" cap="flat" cmpd="sng">
            <a:solidFill>
              <a:schemeClr val="accent1"/>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3"/>
          <p:cNvSpPr txBox="1"/>
          <p:nvPr/>
        </p:nvSpPr>
        <p:spPr>
          <a:xfrm>
            <a:off x="185162" y="170434"/>
            <a:ext cx="750878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3. Eliminating non-alphabetical characters</a:t>
            </a:r>
            <a:endParaRPr/>
          </a:p>
        </p:txBody>
      </p:sp>
      <p:sp>
        <p:nvSpPr>
          <p:cNvPr id="320" name="Google Shape;320;p33"/>
          <p:cNvSpPr txBox="1"/>
          <p:nvPr/>
        </p:nvSpPr>
        <p:spPr>
          <a:xfrm>
            <a:off x="597080" y="5841180"/>
            <a:ext cx="10544281"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Remove all the characters that are not alphabets to maintain simplicity when summarization. Consistency is also maintained which helps to focus on the original content hence improving the model performance.</a:t>
            </a:r>
            <a:endParaRPr/>
          </a:p>
        </p:txBody>
      </p:sp>
      <p:pic>
        <p:nvPicPr>
          <p:cNvPr id="321" name="Google Shape;321;p33" descr="A screenshot of a computer&#10;&#10;Description automatically generated"/>
          <p:cNvPicPr preferRelativeResize="0"/>
          <p:nvPr/>
        </p:nvPicPr>
        <p:blipFill rotWithShape="1">
          <a:blip r:embed="rId3">
            <a:alphaModFix/>
          </a:blip>
          <a:srcRect/>
          <a:stretch/>
        </p:blipFill>
        <p:spPr>
          <a:xfrm>
            <a:off x="690985" y="693654"/>
            <a:ext cx="9886207" cy="49103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4"/>
          <p:cNvSpPr txBox="1"/>
          <p:nvPr/>
        </p:nvSpPr>
        <p:spPr>
          <a:xfrm>
            <a:off x="185162" y="170434"/>
            <a:ext cx="806823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4. Remove Stop words</a:t>
            </a:r>
            <a:endParaRPr/>
          </a:p>
        </p:txBody>
      </p:sp>
      <p:sp>
        <p:nvSpPr>
          <p:cNvPr id="328" name="Google Shape;328;p34"/>
          <p:cNvSpPr txBox="1"/>
          <p:nvPr/>
        </p:nvSpPr>
        <p:spPr>
          <a:xfrm>
            <a:off x="734920" y="5413512"/>
            <a:ext cx="10544281"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The stop words like ‘the’, ‘this’, ‘in’, etc are removed from the tokens</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It is important because it removes all the unimportant words which improves the accuracy of the text summarization and sentiment analysis.</a:t>
            </a:r>
            <a:endParaRPr/>
          </a:p>
          <a:p>
            <a:pPr marL="285750" marR="0" lvl="0" indent="-171450" algn="l" rtl="0">
              <a:spcBef>
                <a:spcPts val="0"/>
              </a:spcBef>
              <a:spcAft>
                <a:spcPts val="0"/>
              </a:spcAft>
              <a:buClr>
                <a:schemeClr val="lt1"/>
              </a:buClr>
              <a:buSzPts val="1800"/>
              <a:buFont typeface="Arial"/>
              <a:buNone/>
            </a:pPr>
            <a:endParaRPr sz="1800">
              <a:solidFill>
                <a:srgbClr val="D8D8D8"/>
              </a:solidFill>
              <a:latin typeface="Century Gothic"/>
              <a:ea typeface="Century Gothic"/>
              <a:cs typeface="Century Gothic"/>
              <a:sym typeface="Century Gothic"/>
            </a:endParaRPr>
          </a:p>
        </p:txBody>
      </p:sp>
      <p:pic>
        <p:nvPicPr>
          <p:cNvPr id="329" name="Google Shape;329;p34" descr="A screenshot of a computer&#10;&#10;Description automatically generated"/>
          <p:cNvPicPr preferRelativeResize="0"/>
          <p:nvPr/>
        </p:nvPicPr>
        <p:blipFill rotWithShape="1">
          <a:blip r:embed="rId3">
            <a:alphaModFix/>
          </a:blip>
          <a:srcRect/>
          <a:stretch/>
        </p:blipFill>
        <p:spPr>
          <a:xfrm>
            <a:off x="734919" y="798157"/>
            <a:ext cx="9676177" cy="46280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p:nvPr/>
        </p:nvSpPr>
        <p:spPr>
          <a:xfrm>
            <a:off x="185162" y="170434"/>
            <a:ext cx="23246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5. Stemming</a:t>
            </a:r>
            <a:endParaRPr/>
          </a:p>
        </p:txBody>
      </p:sp>
      <p:sp>
        <p:nvSpPr>
          <p:cNvPr id="336" name="Google Shape;336;p35"/>
          <p:cNvSpPr txBox="1"/>
          <p:nvPr/>
        </p:nvSpPr>
        <p:spPr>
          <a:xfrm>
            <a:off x="734920" y="5413512"/>
            <a:ext cx="10544281"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The above code uses PorterStemmer on tokens to reduce the words to their base word or the root word.</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This is done to improve the text summarization and improve the correctness of the result.</a:t>
            </a:r>
            <a:endParaRPr/>
          </a:p>
        </p:txBody>
      </p:sp>
      <p:pic>
        <p:nvPicPr>
          <p:cNvPr id="337" name="Google Shape;337;p35" descr="A screenshot of a computer&#10;&#10;Description automatically generated"/>
          <p:cNvPicPr preferRelativeResize="0"/>
          <p:nvPr/>
        </p:nvPicPr>
        <p:blipFill rotWithShape="1">
          <a:blip r:embed="rId3">
            <a:alphaModFix/>
          </a:blip>
          <a:srcRect/>
          <a:stretch/>
        </p:blipFill>
        <p:spPr>
          <a:xfrm>
            <a:off x="734920" y="693654"/>
            <a:ext cx="9258166" cy="47232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p:nvPr/>
        </p:nvSpPr>
        <p:spPr>
          <a:xfrm>
            <a:off x="185162" y="170434"/>
            <a:ext cx="388920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6. Spelling Correction</a:t>
            </a:r>
            <a:endParaRPr/>
          </a:p>
        </p:txBody>
      </p:sp>
      <p:sp>
        <p:nvSpPr>
          <p:cNvPr id="344" name="Google Shape;344;p36"/>
          <p:cNvSpPr txBox="1"/>
          <p:nvPr/>
        </p:nvSpPr>
        <p:spPr>
          <a:xfrm>
            <a:off x="578167" y="693654"/>
            <a:ext cx="10544281"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Correct the spellings using SpellChecker.</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This is an important step in order to make sure that there are no errors which text summarization.</a:t>
            </a:r>
            <a:endParaRPr/>
          </a:p>
        </p:txBody>
      </p:sp>
      <p:sp>
        <p:nvSpPr>
          <p:cNvPr id="345" name="Google Shape;345;p36"/>
          <p:cNvSpPr txBox="1"/>
          <p:nvPr/>
        </p:nvSpPr>
        <p:spPr>
          <a:xfrm>
            <a:off x="185162" y="1616984"/>
            <a:ext cx="264207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7. Merge data</a:t>
            </a:r>
            <a:endParaRPr/>
          </a:p>
        </p:txBody>
      </p:sp>
      <p:pic>
        <p:nvPicPr>
          <p:cNvPr id="346" name="Google Shape;346;p36" descr="A computer screen shot of text and images&#10;&#10;Description automatically generated"/>
          <p:cNvPicPr preferRelativeResize="0"/>
          <p:nvPr/>
        </p:nvPicPr>
        <p:blipFill rotWithShape="1">
          <a:blip r:embed="rId3">
            <a:alphaModFix/>
          </a:blip>
          <a:srcRect/>
          <a:stretch/>
        </p:blipFill>
        <p:spPr>
          <a:xfrm>
            <a:off x="578167" y="2140204"/>
            <a:ext cx="5038862" cy="2906374"/>
          </a:xfrm>
          <a:prstGeom prst="rect">
            <a:avLst/>
          </a:prstGeom>
          <a:noFill/>
          <a:ln>
            <a:noFill/>
          </a:ln>
        </p:spPr>
      </p:pic>
      <p:sp>
        <p:nvSpPr>
          <p:cNvPr id="347" name="Google Shape;347;p36"/>
          <p:cNvSpPr txBox="1"/>
          <p:nvPr/>
        </p:nvSpPr>
        <p:spPr>
          <a:xfrm>
            <a:off x="578167" y="5241016"/>
            <a:ext cx="10544281"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Since business information and reviews are in different JSON files, we need to combine them.</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Create a new data frame that contains the merged information of business and reviews.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Exploratory Data Analysis</a:t>
            </a:r>
            <a:br>
              <a:rPr lang="en-US" sz="5000" b="1">
                <a:solidFill>
                  <a:schemeClr val="lt2"/>
                </a:solidFill>
              </a:rPr>
            </a:br>
            <a:endParaRPr sz="5000">
              <a:solidFill>
                <a:schemeClr val="lt2"/>
              </a:solidFill>
            </a:endParaRPr>
          </a:p>
        </p:txBody>
      </p:sp>
      <p:sp>
        <p:nvSpPr>
          <p:cNvPr id="354" name="Google Shape;354;p37"/>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Data Visualization</a:t>
            </a:r>
            <a:endParaRPr/>
          </a:p>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after pre-processing</a:t>
            </a:r>
            <a:endParaRPr sz="4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p:nvPr/>
        </p:nvSpPr>
        <p:spPr>
          <a:xfrm>
            <a:off x="185162" y="170434"/>
            <a:ext cx="101738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lt1"/>
                </a:solidFill>
                <a:latin typeface="Century Gothic"/>
                <a:ea typeface="Century Gothic"/>
                <a:cs typeface="Century Gothic"/>
                <a:sym typeface="Century Gothic"/>
              </a:rPr>
              <a:t>1. Generating Word Count after removing stop words</a:t>
            </a:r>
            <a:endParaRPr lang="en-US" sz="2800" dirty="0"/>
          </a:p>
        </p:txBody>
      </p:sp>
      <p:sp>
        <p:nvSpPr>
          <p:cNvPr id="389" name="Google Shape;389;p41"/>
          <p:cNvSpPr txBox="1"/>
          <p:nvPr/>
        </p:nvSpPr>
        <p:spPr>
          <a:xfrm>
            <a:off x="734921" y="5979680"/>
            <a:ext cx="10544281"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dirty="0">
                <a:solidFill>
                  <a:srgbClr val="D8D8D8"/>
                </a:solidFill>
                <a:latin typeface="Century Gothic"/>
                <a:ea typeface="Century Gothic"/>
                <a:cs typeface="Century Gothic"/>
                <a:sym typeface="Century Gothic"/>
              </a:rPr>
              <a:t>Calculating the number of words after removing stop words.</a:t>
            </a:r>
            <a:endParaRPr dirty="0"/>
          </a:p>
        </p:txBody>
      </p:sp>
      <p:pic>
        <p:nvPicPr>
          <p:cNvPr id="390" name="Google Shape;390;p41" descr="A screenshot of a computer&#10;&#10;Description automatically generated"/>
          <p:cNvPicPr preferRelativeResize="0"/>
          <p:nvPr/>
        </p:nvPicPr>
        <p:blipFill rotWithShape="1">
          <a:blip r:embed="rId3">
            <a:alphaModFix/>
          </a:blip>
          <a:srcRect/>
          <a:stretch/>
        </p:blipFill>
        <p:spPr>
          <a:xfrm>
            <a:off x="734921" y="693653"/>
            <a:ext cx="11301892" cy="4505363"/>
          </a:xfrm>
          <a:prstGeom prst="rect">
            <a:avLst/>
          </a:prstGeom>
          <a:noFill/>
          <a:ln>
            <a:noFill/>
          </a:ln>
        </p:spPr>
      </p:pic>
    </p:spTree>
    <p:extLst>
      <p:ext uri="{BB962C8B-B14F-4D97-AF65-F5344CB8AC3E}">
        <p14:creationId xmlns:p14="http://schemas.microsoft.com/office/powerpoint/2010/main" val="286732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p:nvPr/>
        </p:nvSpPr>
        <p:spPr>
          <a:xfrm>
            <a:off x="185162" y="170434"/>
            <a:ext cx="93201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lt1"/>
                </a:solidFill>
                <a:latin typeface="Century Gothic"/>
                <a:ea typeface="Century Gothic"/>
                <a:cs typeface="Century Gothic"/>
                <a:sym typeface="Century Gothic"/>
              </a:rPr>
              <a:t>1. Generating Word Count after removing stop words</a:t>
            </a:r>
            <a:endParaRPr dirty="0"/>
          </a:p>
        </p:txBody>
      </p:sp>
      <p:sp>
        <p:nvSpPr>
          <p:cNvPr id="361" name="Google Shape;361;p38"/>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0 to 110 words is high, and reviews with more than 220 words are very low after removing the stop words.</a:t>
            </a:r>
            <a:endParaRPr/>
          </a:p>
        </p:txBody>
      </p:sp>
      <p:sp>
        <p:nvSpPr>
          <p:cNvPr id="362" name="Google Shape;362;p38"/>
          <p:cNvSpPr txBox="1"/>
          <p:nvPr/>
        </p:nvSpPr>
        <p:spPr>
          <a:xfrm>
            <a:off x="5769427" y="5254246"/>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a word count between 10 to 100 has high density after removing the stop words.</a:t>
            </a:r>
            <a:endParaRPr/>
          </a:p>
        </p:txBody>
      </p:sp>
      <p:pic>
        <p:nvPicPr>
          <p:cNvPr id="363" name="Google Shape;363;p38" descr="A graph of a bar graph&#10;&#10;Description automatically generated"/>
          <p:cNvPicPr preferRelativeResize="0"/>
          <p:nvPr/>
        </p:nvPicPr>
        <p:blipFill rotWithShape="1">
          <a:blip r:embed="rId3">
            <a:alphaModFix/>
          </a:blip>
          <a:srcRect/>
          <a:stretch/>
        </p:blipFill>
        <p:spPr>
          <a:xfrm>
            <a:off x="326572" y="693654"/>
            <a:ext cx="5716746" cy="4391913"/>
          </a:xfrm>
          <a:prstGeom prst="rect">
            <a:avLst/>
          </a:prstGeom>
          <a:noFill/>
          <a:ln>
            <a:noFill/>
          </a:ln>
        </p:spPr>
      </p:pic>
      <p:pic>
        <p:nvPicPr>
          <p:cNvPr id="364" name="Google Shape;364;p38" descr="A graph of a line graph&#10;&#10;Description automatically generated"/>
          <p:cNvPicPr preferRelativeResize="0"/>
          <p:nvPr/>
        </p:nvPicPr>
        <p:blipFill rotWithShape="1">
          <a:blip r:embed="rId4">
            <a:alphaModFix/>
          </a:blip>
          <a:srcRect/>
          <a:stretch/>
        </p:blipFill>
        <p:spPr>
          <a:xfrm>
            <a:off x="6363222" y="579520"/>
            <a:ext cx="5828778" cy="4540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9"/>
          <p:cNvSpPr txBox="1"/>
          <p:nvPr/>
        </p:nvSpPr>
        <p:spPr>
          <a:xfrm>
            <a:off x="185162" y="170434"/>
            <a:ext cx="1018099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Generating Character Count after removing stop words</a:t>
            </a:r>
            <a:endParaRPr/>
          </a:p>
        </p:txBody>
      </p:sp>
      <p:sp>
        <p:nvSpPr>
          <p:cNvPr id="371" name="Google Shape;371;p39"/>
          <p:cNvSpPr txBox="1"/>
          <p:nvPr/>
        </p:nvSpPr>
        <p:spPr>
          <a:xfrm>
            <a:off x="734920" y="5841180"/>
            <a:ext cx="1054428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Calculating the number of characters for each review after removing stop words.</a:t>
            </a:r>
            <a:endParaRPr/>
          </a:p>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As you can see the number of characters have reduced after removing the stop words.</a:t>
            </a:r>
            <a:endParaRPr/>
          </a:p>
        </p:txBody>
      </p:sp>
      <p:pic>
        <p:nvPicPr>
          <p:cNvPr id="372" name="Google Shape;372;p39" descr="A screenshot of a computer&#10;&#10;Description automatically generated"/>
          <p:cNvPicPr preferRelativeResize="0"/>
          <p:nvPr/>
        </p:nvPicPr>
        <p:blipFill rotWithShape="1">
          <a:blip r:embed="rId3">
            <a:alphaModFix/>
          </a:blip>
          <a:srcRect/>
          <a:stretch/>
        </p:blipFill>
        <p:spPr>
          <a:xfrm>
            <a:off x="734919" y="693654"/>
            <a:ext cx="11021651" cy="50436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
          <p:cNvSpPr txBox="1">
            <a:spLocks noGrp="1"/>
          </p:cNvSpPr>
          <p:nvPr>
            <p:ph type="ctrTitle"/>
          </p:nvPr>
        </p:nvSpPr>
        <p:spPr>
          <a:xfrm>
            <a:off x="0" y="248196"/>
            <a:ext cx="12192000" cy="113232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a:latin typeface="Arial"/>
                <a:ea typeface="Arial"/>
                <a:cs typeface="Arial"/>
                <a:sym typeface="Arial"/>
              </a:rPr>
              <a:t>PROBLEM STATEMENT/HYPOTHESIS</a:t>
            </a:r>
            <a:r>
              <a:rPr lang="en-US" sz="4000">
                <a:latin typeface="Arial"/>
                <a:ea typeface="Arial"/>
                <a:cs typeface="Arial"/>
                <a:sym typeface="Arial"/>
              </a:rPr>
              <a:t> </a:t>
            </a:r>
            <a:endParaRPr sz="4000">
              <a:latin typeface="Arial"/>
              <a:ea typeface="Arial"/>
              <a:cs typeface="Arial"/>
              <a:sym typeface="Arial"/>
            </a:endParaRPr>
          </a:p>
        </p:txBody>
      </p:sp>
      <p:sp>
        <p:nvSpPr>
          <p:cNvPr id="163" name="Google Shape;163;p3"/>
          <p:cNvSpPr txBox="1">
            <a:spLocks noGrp="1"/>
          </p:cNvSpPr>
          <p:nvPr>
            <p:ph type="subTitle" idx="1"/>
          </p:nvPr>
        </p:nvSpPr>
        <p:spPr>
          <a:xfrm>
            <a:off x="465550" y="1628375"/>
            <a:ext cx="11323500" cy="5229600"/>
          </a:xfrm>
          <a:prstGeom prst="rect">
            <a:avLst/>
          </a:prstGeom>
          <a:noFill/>
          <a:ln>
            <a:noFill/>
          </a:ln>
        </p:spPr>
        <p:txBody>
          <a:bodyPr spcFirstLastPara="1" wrap="square" lIns="91425" tIns="45700" rIns="91425" bIns="45700" anchor="t" anchorCtr="0">
            <a:noAutofit/>
          </a:bodyPr>
          <a:lstStyle/>
          <a:p>
            <a:pPr marL="0" lvl="0" indent="0" algn="just" rtl="0">
              <a:spcBef>
                <a:spcPts val="1000"/>
              </a:spcBef>
              <a:spcAft>
                <a:spcPts val="0"/>
              </a:spcAft>
              <a:buClr>
                <a:schemeClr val="dk1"/>
              </a:buClr>
              <a:buSzPts val="1100"/>
              <a:buFont typeface="Arial"/>
              <a:buNone/>
            </a:pPr>
            <a:r>
              <a:rPr lang="en-US" sz="2700"/>
              <a:t>Online reviews servers as a basis of considering whether a product or service is worth buying or using. Reviews also plays a vital role in helping business understand where they needs to improve the service or what area of the business are customers loving. But the enormous scale of reviews that can be posted by consumers in this modern era can make it quite impossible for business to go through them efficiently.</a:t>
            </a:r>
            <a:endParaRPr sz="2700"/>
          </a:p>
          <a:p>
            <a:pPr marL="0" lvl="0" indent="0" algn="just" rtl="0">
              <a:spcBef>
                <a:spcPts val="1000"/>
              </a:spcBef>
              <a:spcAft>
                <a:spcPts val="0"/>
              </a:spcAft>
              <a:buClr>
                <a:schemeClr val="dk1"/>
              </a:buClr>
              <a:buSzPts val="1100"/>
              <a:buFont typeface="Arial"/>
              <a:buNone/>
            </a:pPr>
            <a:r>
              <a:rPr lang="en-US" sz="2700"/>
              <a:t>Developing a text summarization tool for online reviews that can concise the entire reviews into few relevant lines while also preserving the different opinions and sentiments of the reviews can help business to navigate through vast amount of data more effectively.</a:t>
            </a:r>
            <a:endParaRPr sz="2700"/>
          </a:p>
          <a:p>
            <a:pPr marL="0" lvl="0" indent="0" algn="just" rtl="0">
              <a:lnSpc>
                <a:spcPct val="90000"/>
              </a:lnSpc>
              <a:spcBef>
                <a:spcPts val="1000"/>
              </a:spcBef>
              <a:spcAft>
                <a:spcPts val="0"/>
              </a:spcAft>
              <a:buClr>
                <a:schemeClr val="lt1"/>
              </a:buClr>
              <a:buSzPts val="2400"/>
              <a:buNone/>
            </a:pPr>
            <a:endParaRPr sz="2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p:nvPr/>
        </p:nvSpPr>
        <p:spPr>
          <a:xfrm>
            <a:off x="185162" y="170434"/>
            <a:ext cx="1018099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Generating Character Count after removing stop words</a:t>
            </a:r>
            <a:endParaRPr/>
          </a:p>
        </p:txBody>
      </p:sp>
      <p:sp>
        <p:nvSpPr>
          <p:cNvPr id="379" name="Google Shape;379;p40"/>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0 to 100 characters is high, and reviews with more than 250 characters are very low after removing the stop words.</a:t>
            </a:r>
            <a:endParaRPr/>
          </a:p>
        </p:txBody>
      </p:sp>
      <p:sp>
        <p:nvSpPr>
          <p:cNvPr id="380" name="Google Shape;380;p40"/>
          <p:cNvSpPr txBox="1"/>
          <p:nvPr/>
        </p:nvSpPr>
        <p:spPr>
          <a:xfrm>
            <a:off x="5769427" y="5254246"/>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a character count between 10 to 150 ha s high density after removing the stop words.</a:t>
            </a:r>
            <a:endParaRPr/>
          </a:p>
        </p:txBody>
      </p:sp>
      <p:pic>
        <p:nvPicPr>
          <p:cNvPr id="381" name="Google Shape;381;p40" descr="A graph of different colored squares&#10;&#10;Description automatically generated"/>
          <p:cNvPicPr preferRelativeResize="0"/>
          <p:nvPr/>
        </p:nvPicPr>
        <p:blipFill rotWithShape="1">
          <a:blip r:embed="rId3">
            <a:alphaModFix/>
          </a:blip>
          <a:srcRect/>
          <a:stretch/>
        </p:blipFill>
        <p:spPr>
          <a:xfrm>
            <a:off x="448209" y="693654"/>
            <a:ext cx="5489788" cy="4191882"/>
          </a:xfrm>
          <a:prstGeom prst="rect">
            <a:avLst/>
          </a:prstGeom>
          <a:noFill/>
          <a:ln>
            <a:noFill/>
          </a:ln>
        </p:spPr>
      </p:pic>
      <p:pic>
        <p:nvPicPr>
          <p:cNvPr id="382" name="Google Shape;382;p40" descr="A graph of a line graph&#10;&#10;Description automatically generated"/>
          <p:cNvPicPr preferRelativeResize="0"/>
          <p:nvPr/>
        </p:nvPicPr>
        <p:blipFill rotWithShape="1">
          <a:blip r:embed="rId4">
            <a:alphaModFix/>
          </a:blip>
          <a:srcRect/>
          <a:stretch/>
        </p:blipFill>
        <p:spPr>
          <a:xfrm>
            <a:off x="6266638" y="693654"/>
            <a:ext cx="5740200" cy="43965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p:nvPr/>
        </p:nvSpPr>
        <p:spPr>
          <a:xfrm>
            <a:off x="185162" y="170434"/>
            <a:ext cx="546014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3. Generating stop word count</a:t>
            </a:r>
            <a:endParaRPr/>
          </a:p>
        </p:txBody>
      </p:sp>
      <p:sp>
        <p:nvSpPr>
          <p:cNvPr id="389" name="Google Shape;389;p41"/>
          <p:cNvSpPr txBox="1"/>
          <p:nvPr/>
        </p:nvSpPr>
        <p:spPr>
          <a:xfrm>
            <a:off x="734921" y="5979680"/>
            <a:ext cx="10544281"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D8D8"/>
              </a:buClr>
              <a:buSzPts val="1800"/>
              <a:buFont typeface="Arial"/>
              <a:buChar char="•"/>
            </a:pPr>
            <a:r>
              <a:rPr lang="en-US" sz="1800">
                <a:solidFill>
                  <a:srgbClr val="D8D8D8"/>
                </a:solidFill>
                <a:latin typeface="Century Gothic"/>
                <a:ea typeface="Century Gothic"/>
                <a:cs typeface="Century Gothic"/>
                <a:sym typeface="Century Gothic"/>
              </a:rPr>
              <a:t>Calculating the number of stop words for each review given by the user</a:t>
            </a:r>
            <a:endParaRPr/>
          </a:p>
        </p:txBody>
      </p:sp>
      <p:pic>
        <p:nvPicPr>
          <p:cNvPr id="390" name="Google Shape;390;p41" descr="A screenshot of a computer&#10;&#10;Description automatically generated"/>
          <p:cNvPicPr preferRelativeResize="0"/>
          <p:nvPr/>
        </p:nvPicPr>
        <p:blipFill rotWithShape="1">
          <a:blip r:embed="rId3">
            <a:alphaModFix/>
          </a:blip>
          <a:srcRect/>
          <a:stretch/>
        </p:blipFill>
        <p:spPr>
          <a:xfrm>
            <a:off x="734921" y="693653"/>
            <a:ext cx="11301892" cy="45053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2"/>
          <p:cNvSpPr txBox="1"/>
          <p:nvPr/>
        </p:nvSpPr>
        <p:spPr>
          <a:xfrm>
            <a:off x="185162" y="170434"/>
            <a:ext cx="546014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3. Generating stop word count</a:t>
            </a:r>
            <a:endParaRPr/>
          </a:p>
        </p:txBody>
      </p:sp>
      <p:sp>
        <p:nvSpPr>
          <p:cNvPr id="397" name="Google Shape;397;p42"/>
          <p:cNvSpPr txBox="1"/>
          <p:nvPr/>
        </p:nvSpPr>
        <p:spPr>
          <a:xfrm>
            <a:off x="-1" y="5248403"/>
            <a:ext cx="6096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gives a clear idea that the number of reviews having 20 to 60 stop words is high, and reviews with more than 170 characters are very low.</a:t>
            </a:r>
            <a:endParaRPr/>
          </a:p>
        </p:txBody>
      </p:sp>
      <p:sp>
        <p:nvSpPr>
          <p:cNvPr id="398" name="Google Shape;398;p42"/>
          <p:cNvSpPr txBox="1"/>
          <p:nvPr/>
        </p:nvSpPr>
        <p:spPr>
          <a:xfrm>
            <a:off x="5769427" y="5254246"/>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shows that the number of reviews with a stop word count between 10 to 60 has high density.</a:t>
            </a:r>
            <a:endParaRPr/>
          </a:p>
        </p:txBody>
      </p:sp>
      <p:pic>
        <p:nvPicPr>
          <p:cNvPr id="399" name="Google Shape;399;p42" descr="A graph of a bar graph&#10;&#10;Description automatically generated"/>
          <p:cNvPicPr preferRelativeResize="0"/>
          <p:nvPr/>
        </p:nvPicPr>
        <p:blipFill rotWithShape="1">
          <a:blip r:embed="rId3">
            <a:alphaModFix/>
          </a:blip>
          <a:srcRect/>
          <a:stretch/>
        </p:blipFill>
        <p:spPr>
          <a:xfrm>
            <a:off x="326572" y="671430"/>
            <a:ext cx="5550106" cy="4295995"/>
          </a:xfrm>
          <a:prstGeom prst="rect">
            <a:avLst/>
          </a:prstGeom>
          <a:noFill/>
          <a:ln>
            <a:noFill/>
          </a:ln>
        </p:spPr>
      </p:pic>
      <p:pic>
        <p:nvPicPr>
          <p:cNvPr id="400" name="Google Shape;400;p42" descr="A graph of a line graph&#10;&#10;Description automatically generated with medium confidence"/>
          <p:cNvPicPr preferRelativeResize="0"/>
          <p:nvPr/>
        </p:nvPicPr>
        <p:blipFill rotWithShape="1">
          <a:blip r:embed="rId4">
            <a:alphaModFix/>
          </a:blip>
          <a:srcRect/>
          <a:stretch/>
        </p:blipFill>
        <p:spPr>
          <a:xfrm>
            <a:off x="6096772" y="671430"/>
            <a:ext cx="5910066" cy="44988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3"/>
          <p:cNvSpPr txBox="1"/>
          <p:nvPr/>
        </p:nvSpPr>
        <p:spPr>
          <a:xfrm>
            <a:off x="185162" y="170434"/>
            <a:ext cx="358463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4. Sentence Density</a:t>
            </a:r>
            <a:endParaRPr/>
          </a:p>
        </p:txBody>
      </p:sp>
      <p:sp>
        <p:nvSpPr>
          <p:cNvPr id="407" name="Google Shape;407;p43"/>
          <p:cNvSpPr txBox="1"/>
          <p:nvPr/>
        </p:nvSpPr>
        <p:spPr>
          <a:xfrm>
            <a:off x="-1" y="5248403"/>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denotes the frequency of the sentence density.</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Sentence with density 0.13 is highest.</a:t>
            </a:r>
            <a:endParaRPr sz="1800">
              <a:solidFill>
                <a:schemeClr val="lt2"/>
              </a:solidFill>
              <a:latin typeface="Century Gothic"/>
              <a:ea typeface="Century Gothic"/>
              <a:cs typeface="Century Gothic"/>
              <a:sym typeface="Century Gothic"/>
            </a:endParaRPr>
          </a:p>
        </p:txBody>
      </p:sp>
      <p:sp>
        <p:nvSpPr>
          <p:cNvPr id="408" name="Google Shape;408;p43"/>
          <p:cNvSpPr txBox="1"/>
          <p:nvPr/>
        </p:nvSpPr>
        <p:spPr>
          <a:xfrm>
            <a:off x="5769427" y="5254246"/>
            <a:ext cx="6096001" cy="92333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denotes that there is a high density between 0.1 and 0.13.</a:t>
            </a:r>
            <a:endParaRPr/>
          </a:p>
        </p:txBody>
      </p:sp>
      <p:pic>
        <p:nvPicPr>
          <p:cNvPr id="409" name="Google Shape;409;p43" descr="A graph of different colored squares&#10;&#10;Description automatically generated"/>
          <p:cNvPicPr preferRelativeResize="0"/>
          <p:nvPr/>
        </p:nvPicPr>
        <p:blipFill rotWithShape="1">
          <a:blip r:embed="rId3">
            <a:alphaModFix/>
          </a:blip>
          <a:srcRect/>
          <a:stretch/>
        </p:blipFill>
        <p:spPr>
          <a:xfrm>
            <a:off x="460047" y="693654"/>
            <a:ext cx="5728352" cy="4378358"/>
          </a:xfrm>
          <a:prstGeom prst="rect">
            <a:avLst/>
          </a:prstGeom>
          <a:noFill/>
          <a:ln>
            <a:noFill/>
          </a:ln>
        </p:spPr>
      </p:pic>
      <p:pic>
        <p:nvPicPr>
          <p:cNvPr id="410" name="Google Shape;410;p43" descr="A graph of a line graph&#10;&#10;Description automatically generated with medium confidence"/>
          <p:cNvPicPr preferRelativeResize="0"/>
          <p:nvPr/>
        </p:nvPicPr>
        <p:blipFill rotWithShape="1">
          <a:blip r:embed="rId4">
            <a:alphaModFix/>
          </a:blip>
          <a:srcRect/>
          <a:stretch/>
        </p:blipFill>
        <p:spPr>
          <a:xfrm>
            <a:off x="6278122" y="680424"/>
            <a:ext cx="5728716" cy="44546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p:nvPr/>
        </p:nvSpPr>
        <p:spPr>
          <a:xfrm>
            <a:off x="185162" y="170434"/>
            <a:ext cx="285046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5. Word Density</a:t>
            </a:r>
            <a:endParaRPr/>
          </a:p>
        </p:txBody>
      </p:sp>
      <p:sp>
        <p:nvSpPr>
          <p:cNvPr id="417" name="Google Shape;417;p44"/>
          <p:cNvSpPr txBox="1"/>
          <p:nvPr/>
        </p:nvSpPr>
        <p:spPr>
          <a:xfrm>
            <a:off x="-1" y="5248403"/>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denotes the frequency of the word density.</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Word with density 0.99 is highest.</a:t>
            </a:r>
            <a:endParaRPr sz="1800">
              <a:solidFill>
                <a:schemeClr val="lt2"/>
              </a:solidFill>
              <a:latin typeface="Century Gothic"/>
              <a:ea typeface="Century Gothic"/>
              <a:cs typeface="Century Gothic"/>
              <a:sym typeface="Century Gothic"/>
            </a:endParaRPr>
          </a:p>
        </p:txBody>
      </p:sp>
      <p:sp>
        <p:nvSpPr>
          <p:cNvPr id="418" name="Google Shape;418;p44"/>
          <p:cNvSpPr txBox="1"/>
          <p:nvPr/>
        </p:nvSpPr>
        <p:spPr>
          <a:xfrm>
            <a:off x="5769427" y="5254246"/>
            <a:ext cx="6096001" cy="92333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denotes that there is a high density between 0.97 and 1.</a:t>
            </a:r>
            <a:endParaRPr/>
          </a:p>
        </p:txBody>
      </p:sp>
      <p:pic>
        <p:nvPicPr>
          <p:cNvPr id="419" name="Google Shape;419;p44" descr="A graph of a bar chart&#10;&#10;Description automatically generated"/>
          <p:cNvPicPr preferRelativeResize="0"/>
          <p:nvPr/>
        </p:nvPicPr>
        <p:blipFill rotWithShape="1">
          <a:blip r:embed="rId3">
            <a:alphaModFix/>
          </a:blip>
          <a:srcRect/>
          <a:stretch/>
        </p:blipFill>
        <p:spPr>
          <a:xfrm>
            <a:off x="185162" y="680424"/>
            <a:ext cx="5910838" cy="4463669"/>
          </a:xfrm>
          <a:prstGeom prst="rect">
            <a:avLst/>
          </a:prstGeom>
          <a:noFill/>
          <a:ln>
            <a:noFill/>
          </a:ln>
        </p:spPr>
      </p:pic>
      <p:pic>
        <p:nvPicPr>
          <p:cNvPr id="420" name="Google Shape;420;p44" descr="A graph of a line graph&#10;&#10;Description automatically generated with medium confidence"/>
          <p:cNvPicPr preferRelativeResize="0"/>
          <p:nvPr/>
        </p:nvPicPr>
        <p:blipFill rotWithShape="1">
          <a:blip r:embed="rId4">
            <a:alphaModFix/>
          </a:blip>
          <a:srcRect/>
          <a:stretch/>
        </p:blipFill>
        <p:spPr>
          <a:xfrm>
            <a:off x="6288065" y="680425"/>
            <a:ext cx="5734859" cy="44256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p:nvPr/>
        </p:nvSpPr>
        <p:spPr>
          <a:xfrm>
            <a:off x="185162" y="170434"/>
            <a:ext cx="37112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6. Stop Word Density</a:t>
            </a:r>
            <a:endParaRPr/>
          </a:p>
        </p:txBody>
      </p:sp>
      <p:sp>
        <p:nvSpPr>
          <p:cNvPr id="427" name="Google Shape;427;p45"/>
          <p:cNvSpPr txBox="1"/>
          <p:nvPr/>
        </p:nvSpPr>
        <p:spPr>
          <a:xfrm>
            <a:off x="-1" y="5248403"/>
            <a:ext cx="6096001"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histogram denotes the frequency of the stop word density.</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Stop word with density 0.38 is highest.</a:t>
            </a:r>
            <a:endParaRPr sz="1800">
              <a:solidFill>
                <a:schemeClr val="lt2"/>
              </a:solidFill>
              <a:latin typeface="Century Gothic"/>
              <a:ea typeface="Century Gothic"/>
              <a:cs typeface="Century Gothic"/>
              <a:sym typeface="Century Gothic"/>
            </a:endParaRPr>
          </a:p>
        </p:txBody>
      </p:sp>
      <p:sp>
        <p:nvSpPr>
          <p:cNvPr id="428" name="Google Shape;428;p45"/>
          <p:cNvSpPr txBox="1"/>
          <p:nvPr/>
        </p:nvSpPr>
        <p:spPr>
          <a:xfrm>
            <a:off x="5769427" y="5254246"/>
            <a:ext cx="6096001" cy="92333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Kernal Density Estimation plot denotes that there is a high density between 0.37 and 0.4.</a:t>
            </a:r>
            <a:endParaRPr/>
          </a:p>
        </p:txBody>
      </p:sp>
      <p:pic>
        <p:nvPicPr>
          <p:cNvPr id="429" name="Google Shape;429;p45" descr="A graph of a bar graph&#10;&#10;Description automatically generated"/>
          <p:cNvPicPr preferRelativeResize="0"/>
          <p:nvPr/>
        </p:nvPicPr>
        <p:blipFill rotWithShape="1">
          <a:blip r:embed="rId3">
            <a:alphaModFix/>
          </a:blip>
          <a:srcRect/>
          <a:stretch/>
        </p:blipFill>
        <p:spPr>
          <a:xfrm>
            <a:off x="326572" y="693654"/>
            <a:ext cx="5672379" cy="4283593"/>
          </a:xfrm>
          <a:prstGeom prst="rect">
            <a:avLst/>
          </a:prstGeom>
          <a:noFill/>
          <a:ln>
            <a:noFill/>
          </a:ln>
        </p:spPr>
      </p:pic>
      <p:pic>
        <p:nvPicPr>
          <p:cNvPr id="430" name="Google Shape;430;p45" descr="A graph of a line graph&#10;&#10;Description automatically generated with medium confidence"/>
          <p:cNvPicPr preferRelativeResize="0"/>
          <p:nvPr/>
        </p:nvPicPr>
        <p:blipFill rotWithShape="1">
          <a:blip r:embed="rId4">
            <a:alphaModFix/>
          </a:blip>
          <a:srcRect/>
          <a:stretch/>
        </p:blipFill>
        <p:spPr>
          <a:xfrm>
            <a:off x="6193051" y="552475"/>
            <a:ext cx="5813787" cy="4565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p:nvPr/>
        </p:nvSpPr>
        <p:spPr>
          <a:xfrm>
            <a:off x="185162" y="170434"/>
            <a:ext cx="442941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7. Most Common Tokens</a:t>
            </a:r>
            <a:endParaRPr/>
          </a:p>
        </p:txBody>
      </p:sp>
      <p:sp>
        <p:nvSpPr>
          <p:cNvPr id="437" name="Google Shape;437;p46"/>
          <p:cNvSpPr txBox="1"/>
          <p:nvPr/>
        </p:nvSpPr>
        <p:spPr>
          <a:xfrm>
            <a:off x="-2" y="4725183"/>
            <a:ext cx="12192001" cy="1477328"/>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bar graph gives the most common tokens used for each business.</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This can be used to understand customer semantics.</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For example in the first graph, the most common token used in the reviews is Italian. So if this business has an overall positive review that means people are liking Italian food.</a:t>
            </a:r>
            <a:endParaRPr/>
          </a:p>
        </p:txBody>
      </p:sp>
      <p:pic>
        <p:nvPicPr>
          <p:cNvPr id="3" name="Picture 2" descr="A graph of a bar graph&#10;&#10;Description automatically generated">
            <a:extLst>
              <a:ext uri="{FF2B5EF4-FFF2-40B4-BE49-F238E27FC236}">
                <a16:creationId xmlns:a16="http://schemas.microsoft.com/office/drawing/2014/main" id="{6F911DDF-4AEC-47BD-E669-018A5FF3D248}"/>
              </a:ext>
            </a:extLst>
          </p:cNvPr>
          <p:cNvPicPr>
            <a:picLocks noChangeAspect="1"/>
          </p:cNvPicPr>
          <p:nvPr/>
        </p:nvPicPr>
        <p:blipFill>
          <a:blip r:embed="rId3"/>
          <a:stretch>
            <a:fillRect/>
          </a:stretch>
        </p:blipFill>
        <p:spPr>
          <a:xfrm>
            <a:off x="346118" y="693654"/>
            <a:ext cx="5902539" cy="3687957"/>
          </a:xfrm>
          <a:prstGeom prst="rect">
            <a:avLst/>
          </a:prstGeom>
        </p:spPr>
      </p:pic>
      <p:pic>
        <p:nvPicPr>
          <p:cNvPr id="5" name="Picture 4" descr="A graph of a bar graph&#10;&#10;Description automatically generated">
            <a:extLst>
              <a:ext uri="{FF2B5EF4-FFF2-40B4-BE49-F238E27FC236}">
                <a16:creationId xmlns:a16="http://schemas.microsoft.com/office/drawing/2014/main" id="{F2540D5F-25A2-DFF4-414B-D226E0E189A3}"/>
              </a:ext>
            </a:extLst>
          </p:cNvPr>
          <p:cNvPicPr>
            <a:picLocks noChangeAspect="1"/>
          </p:cNvPicPr>
          <p:nvPr/>
        </p:nvPicPr>
        <p:blipFill>
          <a:blip r:embed="rId4"/>
          <a:stretch>
            <a:fillRect/>
          </a:stretch>
        </p:blipFill>
        <p:spPr>
          <a:xfrm>
            <a:off x="6409613" y="693654"/>
            <a:ext cx="5782386" cy="370573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Exploratory Data Analysis</a:t>
            </a:r>
            <a:br>
              <a:rPr lang="en-US" sz="5000" b="1">
                <a:solidFill>
                  <a:schemeClr val="lt2"/>
                </a:solidFill>
              </a:rPr>
            </a:br>
            <a:endParaRPr sz="5000">
              <a:solidFill>
                <a:schemeClr val="lt2"/>
              </a:solidFill>
            </a:endParaRPr>
          </a:p>
        </p:txBody>
      </p:sp>
      <p:sp>
        <p:nvSpPr>
          <p:cNvPr id="446" name="Google Shape;446;p47"/>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Additional Data Visualization</a:t>
            </a:r>
            <a:endParaRPr/>
          </a:p>
          <a:p>
            <a:pPr marL="457200" lvl="1" indent="0" algn="ctr" rtl="0">
              <a:lnSpc>
                <a:spcPct val="100000"/>
              </a:lnSpc>
              <a:spcBef>
                <a:spcPts val="0"/>
              </a:spcBef>
              <a:spcAft>
                <a:spcPts val="0"/>
              </a:spcAft>
              <a:buClr>
                <a:schemeClr val="dk1"/>
              </a:buClr>
              <a:buSzPts val="1100"/>
              <a:buFont typeface="Arial"/>
              <a:buNone/>
            </a:pPr>
            <a:endParaRPr sz="4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8"/>
          <p:cNvSpPr txBox="1"/>
          <p:nvPr/>
        </p:nvSpPr>
        <p:spPr>
          <a:xfrm>
            <a:off x="185162" y="170434"/>
            <a:ext cx="71849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1. Box Plot – Before removing Stop words</a:t>
            </a:r>
            <a:endParaRPr sz="2800" b="1">
              <a:solidFill>
                <a:schemeClr val="lt1"/>
              </a:solidFill>
              <a:latin typeface="Century Gothic"/>
              <a:ea typeface="Century Gothic"/>
              <a:cs typeface="Century Gothic"/>
              <a:sym typeface="Century Gothic"/>
            </a:endParaRPr>
          </a:p>
        </p:txBody>
      </p:sp>
      <p:pic>
        <p:nvPicPr>
          <p:cNvPr id="453" name="Google Shape;453;p48" descr="A graph with a number of squares and dots&#10;&#10;Description automatically generated with medium confidence"/>
          <p:cNvPicPr preferRelativeResize="0"/>
          <p:nvPr/>
        </p:nvPicPr>
        <p:blipFill rotWithShape="1">
          <a:blip r:embed="rId3">
            <a:alphaModFix/>
          </a:blip>
          <a:srcRect/>
          <a:stretch/>
        </p:blipFill>
        <p:spPr>
          <a:xfrm>
            <a:off x="265854" y="785100"/>
            <a:ext cx="5109272" cy="3948438"/>
          </a:xfrm>
          <a:prstGeom prst="rect">
            <a:avLst/>
          </a:prstGeom>
          <a:noFill/>
          <a:ln>
            <a:noFill/>
          </a:ln>
        </p:spPr>
      </p:pic>
      <p:pic>
        <p:nvPicPr>
          <p:cNvPr id="454" name="Google Shape;454;p48" descr="A chart with numbers and lines&#10;&#10;Description automatically generated"/>
          <p:cNvPicPr preferRelativeResize="0"/>
          <p:nvPr/>
        </p:nvPicPr>
        <p:blipFill rotWithShape="1">
          <a:blip r:embed="rId4">
            <a:alphaModFix/>
          </a:blip>
          <a:srcRect/>
          <a:stretch/>
        </p:blipFill>
        <p:spPr>
          <a:xfrm>
            <a:off x="7667897" y="3419052"/>
            <a:ext cx="4479526" cy="3409260"/>
          </a:xfrm>
          <a:prstGeom prst="rect">
            <a:avLst/>
          </a:prstGeom>
          <a:noFill/>
          <a:ln>
            <a:noFill/>
          </a:ln>
        </p:spPr>
      </p:pic>
      <p:pic>
        <p:nvPicPr>
          <p:cNvPr id="455" name="Google Shape;455;p48" descr="A graph with numbers and a diagram&#10;&#10;Description automatically generated with medium confidence"/>
          <p:cNvPicPr preferRelativeResize="0"/>
          <p:nvPr/>
        </p:nvPicPr>
        <p:blipFill rotWithShape="1">
          <a:blip r:embed="rId5">
            <a:alphaModFix/>
          </a:blip>
          <a:srcRect/>
          <a:stretch/>
        </p:blipFill>
        <p:spPr>
          <a:xfrm>
            <a:off x="7667897" y="9792"/>
            <a:ext cx="4524103" cy="3409260"/>
          </a:xfrm>
          <a:prstGeom prst="rect">
            <a:avLst/>
          </a:prstGeom>
          <a:noFill/>
          <a:ln>
            <a:noFill/>
          </a:ln>
        </p:spPr>
      </p:pic>
      <p:sp>
        <p:nvSpPr>
          <p:cNvPr id="456" name="Google Shape;456;p48"/>
          <p:cNvSpPr txBox="1"/>
          <p:nvPr/>
        </p:nvSpPr>
        <p:spPr>
          <a:xfrm>
            <a:off x="185162" y="4872576"/>
            <a:ext cx="6100354"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is the box plot which represents the sentence, word, and character counts before removing stop words.</a:t>
            </a:r>
            <a:endParaRPr sz="1800">
              <a:solidFill>
                <a:schemeClr val="lt2"/>
              </a:solidFill>
              <a:latin typeface="Century Gothic"/>
              <a:ea typeface="Century Gothic"/>
              <a:cs typeface="Century Gothic"/>
              <a:sym typeface="Century Gothic"/>
            </a:endParaRPr>
          </a:p>
        </p:txBody>
      </p:sp>
      <p:sp>
        <p:nvSpPr>
          <p:cNvPr id="457" name="Google Shape;457;p48"/>
          <p:cNvSpPr txBox="1"/>
          <p:nvPr/>
        </p:nvSpPr>
        <p:spPr>
          <a:xfrm>
            <a:off x="5375128" y="1578806"/>
            <a:ext cx="2175204"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8F8F8F"/>
              </a:buClr>
              <a:buSzPts val="2000"/>
              <a:buFont typeface="Century Gothic"/>
              <a:buNone/>
            </a:pPr>
            <a:r>
              <a:rPr lang="en-US" sz="2000">
                <a:solidFill>
                  <a:srgbClr val="8F8F8F"/>
                </a:solidFill>
                <a:latin typeface="Century Gothic"/>
                <a:ea typeface="Century Gothic"/>
                <a:cs typeface="Century Gothic"/>
                <a:sym typeface="Century Gothic"/>
              </a:rPr>
              <a:t>Why Boxplot?</a:t>
            </a:r>
            <a:endParaRPr sz="2000">
              <a:solidFill>
                <a:srgbClr val="8F8F8F"/>
              </a:solidFill>
              <a:latin typeface="Century Gothic"/>
              <a:ea typeface="Century Gothic"/>
              <a:cs typeface="Century Gothic"/>
              <a:sym typeface="Century Gothic"/>
            </a:endParaRPr>
          </a:p>
          <a:p>
            <a:pPr marL="0" marR="0" lvl="0" indent="0" algn="just" rtl="0">
              <a:spcBef>
                <a:spcPts val="0"/>
              </a:spcBef>
              <a:spcAft>
                <a:spcPts val="0"/>
              </a:spcAft>
              <a:buClr>
                <a:schemeClr val="lt2"/>
              </a:buClr>
              <a:buSzPts val="2000"/>
              <a:buFont typeface="Century Gothic"/>
              <a:buNone/>
            </a:pPr>
            <a:r>
              <a:rPr lang="en-US" sz="2000">
                <a:solidFill>
                  <a:schemeClr val="lt2"/>
                </a:solidFill>
                <a:highlight>
                  <a:srgbClr val="202124"/>
                </a:highlight>
                <a:latin typeface="Century Gothic"/>
                <a:ea typeface="Century Gothic"/>
                <a:cs typeface="Century Gothic"/>
                <a:sym typeface="Century Gothic"/>
              </a:rPr>
              <a:t>Box plots helped us in identifying data points that may be outliers</a:t>
            </a:r>
            <a:endParaRPr sz="2000">
              <a:solidFill>
                <a:schemeClr val="lt2"/>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p:nvPr/>
        </p:nvSpPr>
        <p:spPr>
          <a:xfrm>
            <a:off x="185162" y="170434"/>
            <a:ext cx="6891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2. Box Plot – After removing Stop words</a:t>
            </a:r>
            <a:endParaRPr/>
          </a:p>
        </p:txBody>
      </p:sp>
      <p:sp>
        <p:nvSpPr>
          <p:cNvPr id="464" name="Google Shape;464;p49"/>
          <p:cNvSpPr txBox="1"/>
          <p:nvPr/>
        </p:nvSpPr>
        <p:spPr>
          <a:xfrm>
            <a:off x="185162" y="4872576"/>
            <a:ext cx="6100354"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is the box plot which represents the stop words count, word, and character counts after removing stop words.</a:t>
            </a:r>
            <a:endParaRPr sz="1800">
              <a:solidFill>
                <a:schemeClr val="lt2"/>
              </a:solidFill>
              <a:latin typeface="Century Gothic"/>
              <a:ea typeface="Century Gothic"/>
              <a:cs typeface="Century Gothic"/>
              <a:sym typeface="Century Gothic"/>
            </a:endParaRPr>
          </a:p>
        </p:txBody>
      </p:sp>
      <p:sp>
        <p:nvSpPr>
          <p:cNvPr id="465" name="Google Shape;465;p49"/>
          <p:cNvSpPr txBox="1"/>
          <p:nvPr/>
        </p:nvSpPr>
        <p:spPr>
          <a:xfrm>
            <a:off x="5375128" y="1578806"/>
            <a:ext cx="2175204"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8F8F8F"/>
              </a:buClr>
              <a:buSzPts val="2000"/>
              <a:buFont typeface="Century Gothic"/>
              <a:buNone/>
            </a:pPr>
            <a:r>
              <a:rPr lang="en-US" sz="2000">
                <a:solidFill>
                  <a:srgbClr val="8F8F8F"/>
                </a:solidFill>
                <a:latin typeface="Century Gothic"/>
                <a:ea typeface="Century Gothic"/>
                <a:cs typeface="Century Gothic"/>
                <a:sym typeface="Century Gothic"/>
              </a:rPr>
              <a:t>Why Boxplot?</a:t>
            </a:r>
            <a:endParaRPr sz="2000">
              <a:solidFill>
                <a:srgbClr val="8F8F8F"/>
              </a:solidFill>
              <a:latin typeface="Century Gothic"/>
              <a:ea typeface="Century Gothic"/>
              <a:cs typeface="Century Gothic"/>
              <a:sym typeface="Century Gothic"/>
            </a:endParaRPr>
          </a:p>
          <a:p>
            <a:pPr marL="0" marR="0" lvl="0" indent="0" algn="just" rtl="0">
              <a:spcBef>
                <a:spcPts val="0"/>
              </a:spcBef>
              <a:spcAft>
                <a:spcPts val="0"/>
              </a:spcAft>
              <a:buClr>
                <a:schemeClr val="lt2"/>
              </a:buClr>
              <a:buSzPts val="2000"/>
              <a:buFont typeface="Century Gothic"/>
              <a:buNone/>
            </a:pPr>
            <a:r>
              <a:rPr lang="en-US" sz="2000">
                <a:solidFill>
                  <a:schemeClr val="lt2"/>
                </a:solidFill>
                <a:highlight>
                  <a:srgbClr val="202124"/>
                </a:highlight>
                <a:latin typeface="Century Gothic"/>
                <a:ea typeface="Century Gothic"/>
                <a:cs typeface="Century Gothic"/>
                <a:sym typeface="Century Gothic"/>
              </a:rPr>
              <a:t>Box plots helped us in identifying data points that may be outliers</a:t>
            </a:r>
            <a:endParaRPr sz="2000">
              <a:solidFill>
                <a:schemeClr val="lt2"/>
              </a:solidFill>
              <a:latin typeface="Century Gothic"/>
              <a:ea typeface="Century Gothic"/>
              <a:cs typeface="Century Gothic"/>
              <a:sym typeface="Century Gothic"/>
            </a:endParaRPr>
          </a:p>
        </p:txBody>
      </p:sp>
      <p:pic>
        <p:nvPicPr>
          <p:cNvPr id="466" name="Google Shape;466;p49" descr="A graph with numbers and lines&#10;&#10;Description automatically generated with medium confidence"/>
          <p:cNvPicPr preferRelativeResize="0"/>
          <p:nvPr/>
        </p:nvPicPr>
        <p:blipFill rotWithShape="1">
          <a:blip r:embed="rId3">
            <a:alphaModFix/>
          </a:blip>
          <a:srcRect/>
          <a:stretch/>
        </p:blipFill>
        <p:spPr>
          <a:xfrm>
            <a:off x="7619792" y="3429000"/>
            <a:ext cx="4572208" cy="3419208"/>
          </a:xfrm>
          <a:prstGeom prst="rect">
            <a:avLst/>
          </a:prstGeom>
          <a:noFill/>
          <a:ln>
            <a:noFill/>
          </a:ln>
        </p:spPr>
      </p:pic>
      <p:pic>
        <p:nvPicPr>
          <p:cNvPr id="467" name="Google Shape;467;p49" descr="A graph with numbers and lines&#10;&#10;Description automatically generated with medium confidence"/>
          <p:cNvPicPr preferRelativeResize="0"/>
          <p:nvPr/>
        </p:nvPicPr>
        <p:blipFill rotWithShape="1">
          <a:blip r:embed="rId4">
            <a:alphaModFix/>
          </a:blip>
          <a:srcRect/>
          <a:stretch/>
        </p:blipFill>
        <p:spPr>
          <a:xfrm>
            <a:off x="7619790" y="1"/>
            <a:ext cx="4572209" cy="3495970"/>
          </a:xfrm>
          <a:prstGeom prst="rect">
            <a:avLst/>
          </a:prstGeom>
          <a:noFill/>
          <a:ln>
            <a:noFill/>
          </a:ln>
        </p:spPr>
      </p:pic>
      <p:pic>
        <p:nvPicPr>
          <p:cNvPr id="468" name="Google Shape;468;p49" descr="A graph with numbers and lines&#10;&#10;Description automatically generated with medium confidence"/>
          <p:cNvPicPr preferRelativeResize="0"/>
          <p:nvPr/>
        </p:nvPicPr>
        <p:blipFill rotWithShape="1">
          <a:blip r:embed="rId5">
            <a:alphaModFix/>
          </a:blip>
          <a:srcRect/>
          <a:stretch/>
        </p:blipFill>
        <p:spPr>
          <a:xfrm>
            <a:off x="185161" y="693654"/>
            <a:ext cx="5092790" cy="39044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9ff17c6eef_0_17"/>
          <p:cNvSpPr txBox="1">
            <a:spLocks noGrp="1"/>
          </p:cNvSpPr>
          <p:nvPr>
            <p:ph type="ctrTitle"/>
          </p:nvPr>
        </p:nvSpPr>
        <p:spPr>
          <a:xfrm>
            <a:off x="0" y="0"/>
            <a:ext cx="12192000" cy="109766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a:t>MODEL/METHODOLOGY</a:t>
            </a:r>
            <a:br>
              <a:rPr lang="en-US" sz="4000" b="1"/>
            </a:br>
            <a:r>
              <a:rPr lang="en-US" sz="3200" b="1"/>
              <a:t>OVERALL WORKFLOW DIAGRAM</a:t>
            </a:r>
            <a:endParaRPr sz="3200" b="1"/>
          </a:p>
        </p:txBody>
      </p:sp>
      <p:pic>
        <p:nvPicPr>
          <p:cNvPr id="169" name="Google Shape;169;g29ff17c6eef_0_17"/>
          <p:cNvPicPr preferRelativeResize="0"/>
          <p:nvPr/>
        </p:nvPicPr>
        <p:blipFill>
          <a:blip r:embed="rId3">
            <a:alphaModFix/>
          </a:blip>
          <a:stretch>
            <a:fillRect/>
          </a:stretch>
        </p:blipFill>
        <p:spPr>
          <a:xfrm>
            <a:off x="1803125" y="1190516"/>
            <a:ext cx="8585758" cy="54555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0"/>
          <p:cNvSpPr txBox="1"/>
          <p:nvPr/>
        </p:nvSpPr>
        <p:spPr>
          <a:xfrm>
            <a:off x="185162" y="170434"/>
            <a:ext cx="35878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3. Box Plot – Density</a:t>
            </a:r>
            <a:endParaRPr/>
          </a:p>
        </p:txBody>
      </p:sp>
      <p:sp>
        <p:nvSpPr>
          <p:cNvPr id="475" name="Google Shape;475;p50"/>
          <p:cNvSpPr txBox="1"/>
          <p:nvPr/>
        </p:nvSpPr>
        <p:spPr>
          <a:xfrm>
            <a:off x="185162" y="4872576"/>
            <a:ext cx="6100354" cy="1200329"/>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is the box plot which represents the density of stop words, words, and sentences in a review.</a:t>
            </a:r>
            <a:endParaRPr sz="1800">
              <a:solidFill>
                <a:schemeClr val="lt2"/>
              </a:solidFill>
              <a:latin typeface="Century Gothic"/>
              <a:ea typeface="Century Gothic"/>
              <a:cs typeface="Century Gothic"/>
              <a:sym typeface="Century Gothic"/>
            </a:endParaRPr>
          </a:p>
        </p:txBody>
      </p:sp>
      <p:sp>
        <p:nvSpPr>
          <p:cNvPr id="476" name="Google Shape;476;p50"/>
          <p:cNvSpPr txBox="1"/>
          <p:nvPr/>
        </p:nvSpPr>
        <p:spPr>
          <a:xfrm>
            <a:off x="5527713" y="1578800"/>
            <a:ext cx="2022600" cy="2247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8F8F8F"/>
              </a:buClr>
              <a:buSzPts val="2000"/>
              <a:buFont typeface="Century Gothic"/>
              <a:buNone/>
            </a:pPr>
            <a:r>
              <a:rPr lang="en-US" sz="2000">
                <a:solidFill>
                  <a:srgbClr val="8F8F8F"/>
                </a:solidFill>
                <a:latin typeface="Century Gothic"/>
                <a:ea typeface="Century Gothic"/>
                <a:cs typeface="Century Gothic"/>
                <a:sym typeface="Century Gothic"/>
              </a:rPr>
              <a:t>Why Boxplot?</a:t>
            </a:r>
            <a:endParaRPr sz="2000">
              <a:solidFill>
                <a:srgbClr val="8F8F8F"/>
              </a:solidFill>
              <a:latin typeface="Century Gothic"/>
              <a:ea typeface="Century Gothic"/>
              <a:cs typeface="Century Gothic"/>
              <a:sym typeface="Century Gothic"/>
            </a:endParaRPr>
          </a:p>
          <a:p>
            <a:pPr marL="0" marR="0" lvl="0" indent="0" algn="just" rtl="0">
              <a:spcBef>
                <a:spcPts val="0"/>
              </a:spcBef>
              <a:spcAft>
                <a:spcPts val="0"/>
              </a:spcAft>
              <a:buClr>
                <a:schemeClr val="lt2"/>
              </a:buClr>
              <a:buSzPts val="2000"/>
              <a:buFont typeface="Century Gothic"/>
              <a:buNone/>
            </a:pPr>
            <a:r>
              <a:rPr lang="en-US" sz="2000">
                <a:solidFill>
                  <a:schemeClr val="lt2"/>
                </a:solidFill>
                <a:highlight>
                  <a:srgbClr val="202124"/>
                </a:highlight>
                <a:latin typeface="Century Gothic"/>
                <a:ea typeface="Century Gothic"/>
                <a:cs typeface="Century Gothic"/>
                <a:sym typeface="Century Gothic"/>
              </a:rPr>
              <a:t>Box plots helped us in identifying data points that may be outliers</a:t>
            </a:r>
            <a:endParaRPr sz="2000">
              <a:solidFill>
                <a:schemeClr val="lt2"/>
              </a:solidFill>
              <a:latin typeface="Century Gothic"/>
              <a:ea typeface="Century Gothic"/>
              <a:cs typeface="Century Gothic"/>
              <a:sym typeface="Century Gothic"/>
            </a:endParaRPr>
          </a:p>
        </p:txBody>
      </p:sp>
      <p:pic>
        <p:nvPicPr>
          <p:cNvPr id="477" name="Google Shape;477;p50" descr="A graph of a graph with a number of squares and dots&#10;&#10;Description automatically generated with medium confidence"/>
          <p:cNvPicPr preferRelativeResize="0"/>
          <p:nvPr/>
        </p:nvPicPr>
        <p:blipFill rotWithShape="1">
          <a:blip r:embed="rId3">
            <a:alphaModFix/>
          </a:blip>
          <a:srcRect/>
          <a:stretch/>
        </p:blipFill>
        <p:spPr>
          <a:xfrm>
            <a:off x="7619791" y="1"/>
            <a:ext cx="4572209" cy="3516524"/>
          </a:xfrm>
          <a:prstGeom prst="rect">
            <a:avLst/>
          </a:prstGeom>
          <a:noFill/>
          <a:ln>
            <a:noFill/>
          </a:ln>
        </p:spPr>
      </p:pic>
      <p:pic>
        <p:nvPicPr>
          <p:cNvPr id="478" name="Google Shape;478;p50" descr="A graph with a bar chart and a diagram&#10;&#10;Description automatically generated with medium confidence"/>
          <p:cNvPicPr preferRelativeResize="0"/>
          <p:nvPr/>
        </p:nvPicPr>
        <p:blipFill rotWithShape="1">
          <a:blip r:embed="rId4">
            <a:alphaModFix/>
          </a:blip>
          <a:srcRect/>
          <a:stretch/>
        </p:blipFill>
        <p:spPr>
          <a:xfrm>
            <a:off x="7619791" y="3330868"/>
            <a:ext cx="4572209" cy="3527132"/>
          </a:xfrm>
          <a:prstGeom prst="rect">
            <a:avLst/>
          </a:prstGeom>
          <a:noFill/>
          <a:ln>
            <a:noFill/>
          </a:ln>
        </p:spPr>
      </p:pic>
      <p:pic>
        <p:nvPicPr>
          <p:cNvPr id="479" name="Google Shape;479;p50" descr="A diagram of a graph&#10;&#10;Description automatically generated"/>
          <p:cNvPicPr preferRelativeResize="0"/>
          <p:nvPr/>
        </p:nvPicPr>
        <p:blipFill rotWithShape="1">
          <a:blip r:embed="rId5">
            <a:alphaModFix/>
          </a:blip>
          <a:srcRect/>
          <a:stretch/>
        </p:blipFill>
        <p:spPr>
          <a:xfrm>
            <a:off x="74425" y="693647"/>
            <a:ext cx="5375129" cy="41018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p:nvPr/>
        </p:nvSpPr>
        <p:spPr>
          <a:xfrm>
            <a:off x="185162" y="170434"/>
            <a:ext cx="959429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4. 2D Histogram Contour – Before removing stop words</a:t>
            </a:r>
            <a:endParaRPr/>
          </a:p>
        </p:txBody>
      </p:sp>
      <p:sp>
        <p:nvSpPr>
          <p:cNvPr id="486" name="Google Shape;486;p51"/>
          <p:cNvSpPr txBox="1"/>
          <p:nvPr/>
        </p:nvSpPr>
        <p:spPr>
          <a:xfrm>
            <a:off x="-290716" y="4933240"/>
            <a:ext cx="12409504" cy="1754326"/>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Clr>
                <a:srgbClr val="8F8F8F"/>
              </a:buClr>
              <a:buSzPts val="1800"/>
              <a:buFont typeface="Century Gothic"/>
              <a:buNone/>
            </a:pPr>
            <a:r>
              <a:rPr lang="en-US" sz="1800">
                <a:solidFill>
                  <a:srgbClr val="8F8F8F"/>
                </a:solidFill>
                <a:latin typeface="Century Gothic"/>
                <a:ea typeface="Century Gothic"/>
                <a:cs typeface="Century Gothic"/>
                <a:sym typeface="Century Gothic"/>
              </a:rPr>
              <a:t>Depiction:</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The above 2D histogram contour plot represents between sentence count and word count before eliminating the stop words for each business.</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This overlaps the sentence count and word count.</a:t>
            </a:r>
            <a:endParaRPr/>
          </a:p>
          <a:p>
            <a:pPr marL="457200" marR="0" lvl="0" indent="0" algn="just" rtl="0">
              <a:spcBef>
                <a:spcPts val="0"/>
              </a:spcBef>
              <a:spcAft>
                <a:spcPts val="0"/>
              </a:spcAft>
              <a:buClr>
                <a:schemeClr val="lt2"/>
              </a:buClr>
              <a:buSzPts val="1800"/>
              <a:buFont typeface="Century Gothic"/>
              <a:buNone/>
            </a:pPr>
            <a:r>
              <a:rPr lang="en-US" sz="1800">
                <a:solidFill>
                  <a:schemeClr val="lt2"/>
                </a:solidFill>
                <a:latin typeface="Century Gothic"/>
                <a:ea typeface="Century Gothic"/>
                <a:cs typeface="Century Gothic"/>
                <a:sym typeface="Century Gothic"/>
              </a:rPr>
              <a:t>For example, as you can see in the first graph, says that the density is high when 2 sentences contain a word count between 20 to 30.</a:t>
            </a:r>
            <a:endParaRPr/>
          </a:p>
        </p:txBody>
      </p:sp>
      <p:pic>
        <p:nvPicPr>
          <p:cNvPr id="487" name="Google Shape;487;p51" descr="A graph of a graph of data&#10;&#10;Description automatically generated with medium confidence"/>
          <p:cNvPicPr preferRelativeResize="0"/>
          <p:nvPr/>
        </p:nvPicPr>
        <p:blipFill rotWithShape="1">
          <a:blip r:embed="rId3">
            <a:alphaModFix/>
          </a:blip>
          <a:srcRect/>
          <a:stretch/>
        </p:blipFill>
        <p:spPr>
          <a:xfrm>
            <a:off x="185162" y="693654"/>
            <a:ext cx="5912416" cy="4126540"/>
          </a:xfrm>
          <a:prstGeom prst="rect">
            <a:avLst/>
          </a:prstGeom>
          <a:noFill/>
          <a:ln>
            <a:noFill/>
          </a:ln>
        </p:spPr>
      </p:pic>
      <p:pic>
        <p:nvPicPr>
          <p:cNvPr id="488" name="Google Shape;488;p51" descr="A graph of a graph of a graph&#10;&#10;Description automatically generated with medium confidence"/>
          <p:cNvPicPr preferRelativeResize="0"/>
          <p:nvPr/>
        </p:nvPicPr>
        <p:blipFill rotWithShape="1">
          <a:blip r:embed="rId4">
            <a:alphaModFix/>
          </a:blip>
          <a:srcRect/>
          <a:stretch/>
        </p:blipFill>
        <p:spPr>
          <a:xfrm>
            <a:off x="6202763" y="785095"/>
            <a:ext cx="5916025" cy="40350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2"/>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latin typeface="Arial"/>
                <a:ea typeface="Arial"/>
                <a:cs typeface="Arial"/>
                <a:sym typeface="Arial"/>
              </a:rPr>
              <a:t>Implementation</a:t>
            </a:r>
            <a:br>
              <a:rPr lang="en-US" sz="5000" b="1">
                <a:solidFill>
                  <a:schemeClr val="lt2"/>
                </a:solidFill>
                <a:latin typeface="Arial"/>
                <a:ea typeface="Arial"/>
                <a:cs typeface="Arial"/>
                <a:sym typeface="Arial"/>
              </a:rPr>
            </a:br>
            <a:endParaRPr sz="5000">
              <a:solidFill>
                <a:schemeClr val="lt2"/>
              </a:solidFill>
              <a:latin typeface="Arial"/>
              <a:ea typeface="Arial"/>
              <a:cs typeface="Arial"/>
              <a:sym typeface="Arial"/>
            </a:endParaRPr>
          </a:p>
        </p:txBody>
      </p:sp>
      <p:sp>
        <p:nvSpPr>
          <p:cNvPr id="495" name="Google Shape;495;p52"/>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Algorithm / Pseudocode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p:nvPr/>
        </p:nvSpPr>
        <p:spPr>
          <a:xfrm>
            <a:off x="185162" y="170434"/>
            <a:ext cx="48670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Step 1. Text summarization </a:t>
            </a:r>
            <a:endParaRPr/>
          </a:p>
        </p:txBody>
      </p:sp>
      <p:sp>
        <p:nvSpPr>
          <p:cNvPr id="502" name="Google Shape;502;p53"/>
          <p:cNvSpPr txBox="1"/>
          <p:nvPr/>
        </p:nvSpPr>
        <p:spPr>
          <a:xfrm>
            <a:off x="-73225" y="4933250"/>
            <a:ext cx="12192000" cy="1477500"/>
          </a:xfrm>
          <a:prstGeom prst="rect">
            <a:avLst/>
          </a:prstGeom>
          <a:noFill/>
          <a:ln>
            <a:noFill/>
          </a:ln>
        </p:spPr>
        <p:txBody>
          <a:bodyPr spcFirstLastPara="1" wrap="square" lIns="91425" tIns="45700" rIns="91425" bIns="45700" anchor="t" anchorCtr="0">
            <a:spAutoFit/>
          </a:bodyPr>
          <a:lstStyle/>
          <a:p>
            <a:pPr marL="457200" marR="0" lvl="0" indent="-342900" algn="just" rtl="0">
              <a:spcBef>
                <a:spcPts val="0"/>
              </a:spcBef>
              <a:spcAft>
                <a:spcPts val="0"/>
              </a:spcAft>
              <a:buClr>
                <a:schemeClr val="lt2"/>
              </a:buClr>
              <a:buSzPts val="1800"/>
              <a:buFont typeface="Century Gothic"/>
              <a:buChar char="●"/>
            </a:pPr>
            <a:r>
              <a:rPr lang="en-US" sz="1800">
                <a:solidFill>
                  <a:schemeClr val="lt2"/>
                </a:solidFill>
                <a:latin typeface="Century Gothic"/>
                <a:ea typeface="Century Gothic"/>
                <a:cs typeface="Century Gothic"/>
                <a:sym typeface="Century Gothic"/>
              </a:rPr>
              <a:t>Combine all the reviews of a particular business and summarize them.</a:t>
            </a:r>
            <a:endParaRPr/>
          </a:p>
          <a:p>
            <a:pPr marL="457200" marR="0" lvl="0" indent="-342900" algn="just" rtl="0">
              <a:spcBef>
                <a:spcPts val="0"/>
              </a:spcBef>
              <a:spcAft>
                <a:spcPts val="0"/>
              </a:spcAft>
              <a:buClr>
                <a:schemeClr val="lt2"/>
              </a:buClr>
              <a:buSzPts val="1800"/>
              <a:buFont typeface="Century Gothic"/>
              <a:buChar char="●"/>
            </a:pPr>
            <a:r>
              <a:rPr lang="en-US" sz="1800">
                <a:solidFill>
                  <a:schemeClr val="lt2"/>
                </a:solidFill>
                <a:latin typeface="Century Gothic"/>
                <a:ea typeface="Century Gothic"/>
                <a:cs typeface="Century Gothic"/>
                <a:sym typeface="Century Gothic"/>
              </a:rPr>
              <a:t>Input for this summarization is combined reviews of each business, for if we have ‘n’ businesses, we will have ‘n’ reviews.</a:t>
            </a:r>
            <a:endParaRPr/>
          </a:p>
          <a:p>
            <a:pPr marL="457200" marR="0" lvl="0" indent="-342900" algn="just" rtl="0">
              <a:spcBef>
                <a:spcPts val="0"/>
              </a:spcBef>
              <a:spcAft>
                <a:spcPts val="0"/>
              </a:spcAft>
              <a:buClr>
                <a:schemeClr val="lt2"/>
              </a:buClr>
              <a:buSzPts val="1800"/>
              <a:buFont typeface="Century Gothic"/>
              <a:buChar char="●"/>
            </a:pPr>
            <a:r>
              <a:rPr lang="en-US" sz="1800">
                <a:solidFill>
                  <a:schemeClr val="lt2"/>
                </a:solidFill>
                <a:latin typeface="Century Gothic"/>
                <a:ea typeface="Century Gothic"/>
                <a:cs typeface="Century Gothic"/>
                <a:sym typeface="Century Gothic"/>
              </a:rPr>
              <a:t>The output is a summarized text, which is a summarization of the combined reviews. The output is also ‘n’ summarized reviews.</a:t>
            </a:r>
            <a:endParaRPr sz="1800">
              <a:solidFill>
                <a:schemeClr val="lt2"/>
              </a:solidFill>
              <a:latin typeface="Century Gothic"/>
              <a:ea typeface="Century Gothic"/>
              <a:cs typeface="Century Gothic"/>
              <a:sym typeface="Century Gothic"/>
            </a:endParaRPr>
          </a:p>
        </p:txBody>
      </p:sp>
      <p:pic>
        <p:nvPicPr>
          <p:cNvPr id="2" name="Google Shape;512;p54">
            <a:extLst>
              <a:ext uri="{FF2B5EF4-FFF2-40B4-BE49-F238E27FC236}">
                <a16:creationId xmlns:a16="http://schemas.microsoft.com/office/drawing/2014/main" id="{8336E70E-65D4-15F0-9CB3-A4279C2F011E}"/>
              </a:ext>
            </a:extLst>
          </p:cNvPr>
          <p:cNvPicPr preferRelativeResize="0"/>
          <p:nvPr/>
        </p:nvPicPr>
        <p:blipFill>
          <a:blip r:embed="rId3">
            <a:alphaModFix/>
          </a:blip>
          <a:stretch>
            <a:fillRect/>
          </a:stretch>
        </p:blipFill>
        <p:spPr>
          <a:xfrm>
            <a:off x="558475" y="699329"/>
            <a:ext cx="10110966" cy="39347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4"/>
          <p:cNvSpPr txBox="1"/>
          <p:nvPr/>
        </p:nvSpPr>
        <p:spPr>
          <a:xfrm>
            <a:off x="185162" y="170434"/>
            <a:ext cx="465063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Step 2. Sentiment analysis</a:t>
            </a:r>
            <a:endParaRPr/>
          </a:p>
        </p:txBody>
      </p:sp>
      <p:sp>
        <p:nvSpPr>
          <p:cNvPr id="510" name="Google Shape;510;p54"/>
          <p:cNvSpPr txBox="1"/>
          <p:nvPr/>
        </p:nvSpPr>
        <p:spPr>
          <a:xfrm>
            <a:off x="-290716" y="4933240"/>
            <a:ext cx="12409504" cy="923330"/>
          </a:xfrm>
          <a:prstGeom prst="rect">
            <a:avLst/>
          </a:prstGeom>
          <a:noFill/>
          <a:ln>
            <a:noFill/>
          </a:ln>
        </p:spPr>
        <p:txBody>
          <a:bodyPr spcFirstLastPara="1" wrap="square" lIns="91425" tIns="45700" rIns="91425" bIns="45700" anchor="t" anchorCtr="0">
            <a:spAutoFit/>
          </a:bodyPr>
          <a:lstStyle/>
          <a:p>
            <a:pPr marL="742950" marR="0" lvl="0" indent="-285750" algn="just" rtl="0">
              <a:spcBef>
                <a:spcPts val="0"/>
              </a:spcBef>
              <a:spcAft>
                <a:spcPts val="0"/>
              </a:spcAft>
              <a:buClr>
                <a:schemeClr val="lt2"/>
              </a:buClr>
              <a:buSzPts val="1800"/>
              <a:buFont typeface="Arial"/>
              <a:buChar char="•"/>
            </a:pPr>
            <a:r>
              <a:rPr lang="en-US" sz="1800">
                <a:solidFill>
                  <a:schemeClr val="lt2"/>
                </a:solidFill>
                <a:latin typeface="Century Gothic"/>
                <a:ea typeface="Century Gothic"/>
                <a:cs typeface="Century Gothic"/>
                <a:sym typeface="Century Gothic"/>
              </a:rPr>
              <a:t>The input of sentiment analysis is the output of text summarization.</a:t>
            </a:r>
            <a:endParaRPr/>
          </a:p>
          <a:p>
            <a:pPr marL="742950" marR="0" lvl="0" indent="-285750" algn="just" rtl="0">
              <a:spcBef>
                <a:spcPts val="0"/>
              </a:spcBef>
              <a:spcAft>
                <a:spcPts val="0"/>
              </a:spcAft>
              <a:buClr>
                <a:schemeClr val="lt2"/>
              </a:buClr>
              <a:buSzPts val="1800"/>
              <a:buFont typeface="Arial"/>
              <a:buChar char="•"/>
            </a:pPr>
            <a:r>
              <a:rPr lang="en-US" sz="1800">
                <a:solidFill>
                  <a:schemeClr val="lt2"/>
                </a:solidFill>
                <a:latin typeface="Century Gothic"/>
                <a:ea typeface="Century Gothic"/>
                <a:cs typeface="Century Gothic"/>
                <a:sym typeface="Century Gothic"/>
              </a:rPr>
              <a:t>The summarized reviews are given as input to sentiment analysis which calculates the sentiments.</a:t>
            </a:r>
            <a:endParaRPr/>
          </a:p>
          <a:p>
            <a:pPr marL="742950" marR="0" lvl="0" indent="-285750" algn="just" rtl="0">
              <a:spcBef>
                <a:spcPts val="0"/>
              </a:spcBef>
              <a:spcAft>
                <a:spcPts val="0"/>
              </a:spcAft>
              <a:buClr>
                <a:schemeClr val="lt2"/>
              </a:buClr>
              <a:buSzPts val="1800"/>
              <a:buFont typeface="Arial"/>
              <a:buChar char="•"/>
            </a:pPr>
            <a:r>
              <a:rPr lang="en-US" sz="1800">
                <a:solidFill>
                  <a:schemeClr val="lt2"/>
                </a:solidFill>
                <a:latin typeface="Century Gothic"/>
                <a:ea typeface="Century Gothic"/>
                <a:cs typeface="Century Gothic"/>
                <a:sym typeface="Century Gothic"/>
              </a:rPr>
              <a:t>The output is sentiments for each business based on the summarized reviews.</a:t>
            </a:r>
            <a:endParaRPr sz="1800">
              <a:solidFill>
                <a:schemeClr val="lt2"/>
              </a:solidFill>
              <a:latin typeface="Century Gothic"/>
              <a:ea typeface="Century Gothic"/>
              <a:cs typeface="Century Gothic"/>
              <a:sym typeface="Century Gothic"/>
            </a:endParaRPr>
          </a:p>
        </p:txBody>
      </p:sp>
      <p:sp>
        <p:nvSpPr>
          <p:cNvPr id="511" name="Google Shape;511;p5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 </a:t>
            </a:r>
            <a:endParaRPr/>
          </a:p>
        </p:txBody>
      </p:sp>
      <p:pic>
        <p:nvPicPr>
          <p:cNvPr id="2" name="Google Shape;503;p53">
            <a:extLst>
              <a:ext uri="{FF2B5EF4-FFF2-40B4-BE49-F238E27FC236}">
                <a16:creationId xmlns:a16="http://schemas.microsoft.com/office/drawing/2014/main" id="{043615F7-3DC2-1641-BACB-2E7865126717}"/>
              </a:ext>
            </a:extLst>
          </p:cNvPr>
          <p:cNvPicPr preferRelativeResize="0"/>
          <p:nvPr/>
        </p:nvPicPr>
        <p:blipFill>
          <a:blip r:embed="rId3">
            <a:alphaModFix/>
          </a:blip>
          <a:stretch>
            <a:fillRect/>
          </a:stretch>
        </p:blipFill>
        <p:spPr>
          <a:xfrm>
            <a:off x="363493" y="705000"/>
            <a:ext cx="9948692" cy="393478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5"/>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Implementation</a:t>
            </a:r>
            <a:br>
              <a:rPr lang="en-US" sz="5000" b="1">
                <a:solidFill>
                  <a:schemeClr val="lt2"/>
                </a:solidFill>
              </a:rPr>
            </a:br>
            <a:endParaRPr sz="5000">
              <a:solidFill>
                <a:schemeClr val="lt2"/>
              </a:solidFill>
            </a:endParaRPr>
          </a:p>
        </p:txBody>
      </p:sp>
      <p:sp>
        <p:nvSpPr>
          <p:cNvPr id="519" name="Google Shape;519;p55"/>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Implementation Libraries</a:t>
            </a:r>
            <a:endParaRPr sz="4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aphicFrame>
        <p:nvGraphicFramePr>
          <p:cNvPr id="524" name="Google Shape;524;p56"/>
          <p:cNvGraphicFramePr/>
          <p:nvPr/>
        </p:nvGraphicFramePr>
        <p:xfrm>
          <a:off x="341375" y="1104393"/>
          <a:ext cx="5583450" cy="2206890"/>
        </p:xfrm>
        <a:graphic>
          <a:graphicData uri="http://schemas.openxmlformats.org/drawingml/2006/table">
            <a:tbl>
              <a:tblPr firstRow="1" bandRow="1">
                <a:noFill/>
                <a:tableStyleId>{D0227A5D-20DF-457E-8B86-95B2D27DF801}</a:tableStyleId>
              </a:tblPr>
              <a:tblGrid>
                <a:gridCol w="2791725">
                  <a:extLst>
                    <a:ext uri="{9D8B030D-6E8A-4147-A177-3AD203B41FA5}">
                      <a16:colId xmlns:a16="http://schemas.microsoft.com/office/drawing/2014/main" val="20000"/>
                    </a:ext>
                  </a:extLst>
                </a:gridCol>
                <a:gridCol w="2791725">
                  <a:extLst>
                    <a:ext uri="{9D8B030D-6E8A-4147-A177-3AD203B41FA5}">
                      <a16:colId xmlns:a16="http://schemas.microsoft.com/office/drawing/2014/main" val="20001"/>
                    </a:ext>
                  </a:extLst>
                </a:gridCol>
              </a:tblGrid>
              <a:tr h="391700">
                <a:tc>
                  <a:txBody>
                    <a:bodyPr/>
                    <a:lstStyle/>
                    <a:p>
                      <a:pPr marL="0" marR="0" lvl="0" indent="0" algn="l" rtl="0">
                        <a:spcBef>
                          <a:spcPts val="0"/>
                        </a:spcBef>
                        <a:spcAft>
                          <a:spcPts val="0"/>
                        </a:spcAft>
                        <a:buNone/>
                      </a:pPr>
                      <a:r>
                        <a:rPr lang="en-US" sz="1800"/>
                        <a:t>Visualization Type</a:t>
                      </a:r>
                      <a:endParaRPr/>
                    </a:p>
                  </a:txBody>
                  <a:tcPr marL="91450" marR="91450" marT="45725" marB="45725"/>
                </a:tc>
                <a:tc>
                  <a:txBody>
                    <a:bodyPr/>
                    <a:lstStyle/>
                    <a:p>
                      <a:pPr marL="0" marR="0" lvl="0" indent="0" algn="l" rtl="0">
                        <a:spcBef>
                          <a:spcPts val="0"/>
                        </a:spcBef>
                        <a:spcAft>
                          <a:spcPts val="0"/>
                        </a:spcAft>
                        <a:buNone/>
                      </a:pPr>
                      <a:r>
                        <a:rPr lang="en-US" sz="1800"/>
                        <a:t>Library</a:t>
                      </a:r>
                      <a:endParaRPr/>
                    </a:p>
                  </a:txBody>
                  <a:tcPr marL="91450" marR="91450" marT="45725" marB="45725"/>
                </a:tc>
                <a:extLst>
                  <a:ext uri="{0D108BD9-81ED-4DB2-BD59-A6C34878D82A}">
                    <a16:rowId xmlns:a16="http://schemas.microsoft.com/office/drawing/2014/main" val="10000"/>
                  </a:ext>
                </a:extLst>
              </a:tr>
              <a:tr h="391700">
                <a:tc>
                  <a:txBody>
                    <a:bodyPr/>
                    <a:lstStyle/>
                    <a:p>
                      <a:pPr marL="0" marR="0" lvl="0" indent="0" algn="l" rtl="0">
                        <a:spcBef>
                          <a:spcPts val="0"/>
                        </a:spcBef>
                        <a:spcAft>
                          <a:spcPts val="0"/>
                        </a:spcAft>
                        <a:buNone/>
                      </a:pPr>
                      <a:r>
                        <a:rPr lang="en-US" sz="1800"/>
                        <a:t>Bar Graph</a:t>
                      </a:r>
                      <a:endParaRPr/>
                    </a:p>
                  </a:txBody>
                  <a:tcPr marL="91450" marR="91450" marT="45725" marB="45725"/>
                </a:tc>
                <a:tc>
                  <a:txBody>
                    <a:bodyPr/>
                    <a:lstStyle/>
                    <a:p>
                      <a:pPr marL="0" marR="0" lvl="0" indent="0" algn="l" rtl="0">
                        <a:spcBef>
                          <a:spcPts val="0"/>
                        </a:spcBef>
                        <a:spcAft>
                          <a:spcPts val="0"/>
                        </a:spcAft>
                        <a:buNone/>
                      </a:pPr>
                      <a:r>
                        <a:rPr lang="en-US" sz="1800"/>
                        <a:t>Matplotlib</a:t>
                      </a:r>
                      <a:endParaRPr/>
                    </a:p>
                  </a:txBody>
                  <a:tcPr marL="91450" marR="91450" marT="45725" marB="45725"/>
                </a:tc>
                <a:extLst>
                  <a:ext uri="{0D108BD9-81ED-4DB2-BD59-A6C34878D82A}">
                    <a16:rowId xmlns:a16="http://schemas.microsoft.com/office/drawing/2014/main" val="10001"/>
                  </a:ext>
                </a:extLst>
              </a:tr>
              <a:tr h="391700">
                <a:tc>
                  <a:txBody>
                    <a:bodyPr/>
                    <a:lstStyle/>
                    <a:p>
                      <a:pPr marL="0" marR="0" lvl="0" indent="0" algn="l" rtl="0">
                        <a:spcBef>
                          <a:spcPts val="0"/>
                        </a:spcBef>
                        <a:spcAft>
                          <a:spcPts val="0"/>
                        </a:spcAft>
                        <a:buNone/>
                      </a:pPr>
                      <a:r>
                        <a:rPr lang="en-US" sz="1800"/>
                        <a:t>Box Plot</a:t>
                      </a:r>
                      <a:endParaRPr/>
                    </a:p>
                  </a:txBody>
                  <a:tcPr marL="91450" marR="91450" marT="45725" marB="45725"/>
                </a:tc>
                <a:tc>
                  <a:txBody>
                    <a:bodyPr/>
                    <a:lstStyle/>
                    <a:p>
                      <a:pPr marL="0" marR="0" lvl="0" indent="0" algn="l" rtl="0">
                        <a:spcBef>
                          <a:spcPts val="0"/>
                        </a:spcBef>
                        <a:spcAft>
                          <a:spcPts val="0"/>
                        </a:spcAft>
                        <a:buNone/>
                      </a:pPr>
                      <a:r>
                        <a:rPr lang="en-US" sz="1800"/>
                        <a:t>Matplotlib, Seaborn</a:t>
                      </a:r>
                      <a:endParaRPr/>
                    </a:p>
                  </a:txBody>
                  <a:tcPr marL="91450" marR="91450" marT="45725" marB="45725"/>
                </a:tc>
                <a:extLst>
                  <a:ext uri="{0D108BD9-81ED-4DB2-BD59-A6C34878D82A}">
                    <a16:rowId xmlns:a16="http://schemas.microsoft.com/office/drawing/2014/main" val="10002"/>
                  </a:ext>
                </a:extLst>
              </a:tr>
              <a:tr h="547950">
                <a:tc>
                  <a:txBody>
                    <a:bodyPr/>
                    <a:lstStyle/>
                    <a:p>
                      <a:pPr marL="0" marR="0" lvl="0" indent="0" algn="l" rtl="0">
                        <a:spcBef>
                          <a:spcPts val="0"/>
                        </a:spcBef>
                        <a:spcAft>
                          <a:spcPts val="0"/>
                        </a:spcAft>
                        <a:buNone/>
                      </a:pPr>
                      <a:r>
                        <a:rPr lang="en-US" sz="1800"/>
                        <a:t>Kernal Density Estimation Plot</a:t>
                      </a:r>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Century Gothic"/>
                        <a:buNone/>
                      </a:pPr>
                      <a:r>
                        <a:rPr lang="en-US" sz="1800"/>
                        <a:t>Seaborn</a:t>
                      </a:r>
                      <a:endParaRPr/>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91700">
                <a:tc>
                  <a:txBody>
                    <a:bodyPr/>
                    <a:lstStyle/>
                    <a:p>
                      <a:pPr marL="0" marR="0" lvl="0" indent="0" algn="l" rtl="0">
                        <a:spcBef>
                          <a:spcPts val="0"/>
                        </a:spcBef>
                        <a:spcAft>
                          <a:spcPts val="0"/>
                        </a:spcAft>
                        <a:buNone/>
                      </a:pPr>
                      <a:r>
                        <a:rPr lang="en-US" sz="1800"/>
                        <a:t>2D Historgram Contous</a:t>
                      </a:r>
                      <a:endParaRPr sz="1800"/>
                    </a:p>
                  </a:txBody>
                  <a:tcPr marL="91450" marR="91450" marT="45725" marB="45725"/>
                </a:tc>
                <a:tc>
                  <a:txBody>
                    <a:bodyPr/>
                    <a:lstStyle/>
                    <a:p>
                      <a:pPr marL="0" marR="0" lvl="0" indent="0" algn="l" rtl="0">
                        <a:spcBef>
                          <a:spcPts val="0"/>
                        </a:spcBef>
                        <a:spcAft>
                          <a:spcPts val="0"/>
                        </a:spcAft>
                        <a:buNone/>
                      </a:pPr>
                      <a:r>
                        <a:rPr lang="en-US" sz="1800"/>
                        <a:t>Plotly</a:t>
                      </a:r>
                      <a:endParaRPr sz="1800"/>
                    </a:p>
                  </a:txBody>
                  <a:tcPr marL="91450" marR="91450" marT="45725" marB="45725"/>
                </a:tc>
                <a:extLst>
                  <a:ext uri="{0D108BD9-81ED-4DB2-BD59-A6C34878D82A}">
                    <a16:rowId xmlns:a16="http://schemas.microsoft.com/office/drawing/2014/main" val="10004"/>
                  </a:ext>
                </a:extLst>
              </a:tr>
            </a:tbl>
          </a:graphicData>
        </a:graphic>
      </p:graphicFrame>
      <p:sp>
        <p:nvSpPr>
          <p:cNvPr id="525" name="Google Shape;525;p56"/>
          <p:cNvSpPr txBox="1"/>
          <p:nvPr/>
        </p:nvSpPr>
        <p:spPr>
          <a:xfrm>
            <a:off x="3377184" y="604723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6" name="Google Shape;526;p56"/>
          <p:cNvSpPr txBox="1"/>
          <p:nvPr/>
        </p:nvSpPr>
        <p:spPr>
          <a:xfrm>
            <a:off x="195072" y="195072"/>
            <a:ext cx="546335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entury Gothic"/>
                <a:ea typeface="Century Gothic"/>
                <a:cs typeface="Century Gothic"/>
                <a:sym typeface="Century Gothic"/>
              </a:rPr>
              <a:t>Data Visualization Libraries</a:t>
            </a:r>
            <a:endParaRPr/>
          </a:p>
        </p:txBody>
      </p:sp>
      <p:graphicFrame>
        <p:nvGraphicFramePr>
          <p:cNvPr id="527" name="Google Shape;527;p56"/>
          <p:cNvGraphicFramePr/>
          <p:nvPr/>
        </p:nvGraphicFramePr>
        <p:xfrm>
          <a:off x="351535" y="4122928"/>
          <a:ext cx="11488925" cy="2540050"/>
        </p:xfrm>
        <a:graphic>
          <a:graphicData uri="http://schemas.openxmlformats.org/drawingml/2006/table">
            <a:tbl>
              <a:tblPr firstRow="1" bandRow="1">
                <a:noFill/>
                <a:tableStyleId>{D0227A5D-20DF-457E-8B86-95B2D27DF801}</a:tableStyleId>
              </a:tblPr>
              <a:tblGrid>
                <a:gridCol w="3161025">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48989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600"/>
                        <a:t>Method</a:t>
                      </a:r>
                      <a:endParaRPr/>
                    </a:p>
                  </a:txBody>
                  <a:tcPr marL="91450" marR="91450" marT="45725" marB="45725"/>
                </a:tc>
                <a:tc>
                  <a:txBody>
                    <a:bodyPr/>
                    <a:lstStyle/>
                    <a:p>
                      <a:pPr marL="0" marR="0" lvl="0" indent="0" algn="l" rtl="0">
                        <a:spcBef>
                          <a:spcPts val="0"/>
                        </a:spcBef>
                        <a:spcAft>
                          <a:spcPts val="0"/>
                        </a:spcAft>
                        <a:buNone/>
                      </a:pPr>
                      <a:r>
                        <a:rPr lang="en-US" sz="1600"/>
                        <a:t>Library</a:t>
                      </a:r>
                      <a:endParaRPr/>
                    </a:p>
                  </a:txBody>
                  <a:tcPr marL="91450" marR="91450" marT="45725" marB="45725"/>
                </a:tc>
                <a:tc>
                  <a:txBody>
                    <a:bodyPr/>
                    <a:lstStyle/>
                    <a:p>
                      <a:pPr marL="0" marR="0" lvl="0" indent="0" algn="l" rtl="0">
                        <a:spcBef>
                          <a:spcPts val="0"/>
                        </a:spcBef>
                        <a:spcAft>
                          <a:spcPts val="0"/>
                        </a:spcAft>
                        <a:buNone/>
                      </a:pPr>
                      <a:r>
                        <a:rPr lang="en-US" sz="1600"/>
                        <a:t>Usage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lt1"/>
                        </a:buClr>
                        <a:buSzPts val="1600"/>
                        <a:buFont typeface="Century Gothic"/>
                        <a:buNone/>
                      </a:pPr>
                      <a:r>
                        <a:rPr lang="en-US" sz="1600"/>
                        <a:t>Tokenization</a:t>
                      </a:r>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600"/>
                        <a:buFont typeface="Century Gothic"/>
                        <a:buNone/>
                      </a:pPr>
                      <a:r>
                        <a:rPr lang="en-US" sz="1600"/>
                        <a:t>NLTK, punkt</a:t>
                      </a:r>
                      <a:endParaRPr sz="1600"/>
                    </a:p>
                  </a:txBody>
                  <a:tcPr marL="91450" marR="91450" marT="45725" marB="45725"/>
                </a:tc>
                <a:tc>
                  <a:txBody>
                    <a:bodyPr/>
                    <a:lstStyle/>
                    <a:p>
                      <a:pPr marL="0" marR="0" lvl="0" indent="0" algn="l" rtl="0">
                        <a:lnSpc>
                          <a:spcPct val="100000"/>
                        </a:lnSpc>
                        <a:spcBef>
                          <a:spcPts val="0"/>
                        </a:spcBef>
                        <a:spcAft>
                          <a:spcPts val="0"/>
                        </a:spcAft>
                        <a:buClr>
                          <a:schemeClr val="lt1"/>
                        </a:buClr>
                        <a:buSzPts val="1600"/>
                        <a:buFont typeface="Century Gothic"/>
                        <a:buNone/>
                      </a:pPr>
                      <a:r>
                        <a:rPr lang="en-US" sz="1600"/>
                        <a:t>Used in word tokenization and sentence tokenization</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lt1"/>
                        </a:buClr>
                        <a:buSzPts val="1600"/>
                        <a:buFont typeface="Century Gothic"/>
                        <a:buNone/>
                      </a:pPr>
                      <a:r>
                        <a:rPr lang="en-US" sz="1600"/>
                        <a:t>Stopwords</a:t>
                      </a:r>
                      <a:endParaRPr sz="1600"/>
                    </a:p>
                  </a:txBody>
                  <a:tcPr marL="91450" marR="91450" marT="45725" marB="45725"/>
                </a:tc>
                <a:tc>
                  <a:txBody>
                    <a:bodyPr/>
                    <a:lstStyle/>
                    <a:p>
                      <a:pPr marL="0" marR="0" lvl="0" indent="0" algn="l" rtl="0">
                        <a:spcBef>
                          <a:spcPts val="0"/>
                        </a:spcBef>
                        <a:spcAft>
                          <a:spcPts val="0"/>
                        </a:spcAft>
                        <a:buNone/>
                      </a:pPr>
                      <a:r>
                        <a:rPr lang="en-US" sz="1600"/>
                        <a:t>NLTK, corpus</a:t>
                      </a:r>
                      <a:endParaRPr/>
                    </a:p>
                  </a:txBody>
                  <a:tcPr marL="91450" marR="91450" marT="45725" marB="45725"/>
                </a:tc>
                <a:tc>
                  <a:txBody>
                    <a:bodyPr/>
                    <a:lstStyle/>
                    <a:p>
                      <a:pPr marL="0" marR="0" lvl="0" indent="0" algn="l" rtl="0">
                        <a:spcBef>
                          <a:spcPts val="0"/>
                        </a:spcBef>
                        <a:spcAft>
                          <a:spcPts val="0"/>
                        </a:spcAft>
                        <a:buNone/>
                      </a:pPr>
                      <a:r>
                        <a:rPr lang="en-US" sz="1600"/>
                        <a:t>Used for removing stop words like ‘the’. ‘in’, etc in a text.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600"/>
                        <a:t>Text summarization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entury Gothic"/>
                        <a:buNone/>
                      </a:pPr>
                      <a:r>
                        <a:rPr lang="en-US" sz="1800" b="0">
                          <a:solidFill>
                            <a:schemeClr val="dk1"/>
                          </a:solidFill>
                          <a:latin typeface="Century Gothic"/>
                          <a:ea typeface="Century Gothic"/>
                          <a:cs typeface="Century Gothic"/>
                          <a:sym typeface="Century Gothic"/>
                        </a:rPr>
                        <a:t>heapq, nlargest</a:t>
                      </a:r>
                      <a:endParaRPr sz="1800" b="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1800" b="0">
                        <a:solidFill>
                          <a:schemeClr val="dk1"/>
                        </a:solidFill>
                        <a:latin typeface="Century Gothic"/>
                        <a:ea typeface="Century Gothic"/>
                        <a:cs typeface="Century Gothic"/>
                        <a:sym typeface="Century Gothic"/>
                      </a:endParaRPr>
                    </a:p>
                  </a:txBody>
                  <a:tcPr marL="91450" marR="91450" marT="45725" marB="45725"/>
                </a:tc>
                <a:tc>
                  <a:txBody>
                    <a:bodyPr/>
                    <a:lstStyle/>
                    <a:p>
                      <a:pPr marL="0" marR="0" lvl="0" indent="0" algn="l" rtl="0">
                        <a:spcBef>
                          <a:spcPts val="0"/>
                        </a:spcBef>
                        <a:spcAft>
                          <a:spcPts val="0"/>
                        </a:spcAft>
                        <a:buNone/>
                      </a:pPr>
                      <a:r>
                        <a:rPr lang="en-US" sz="1600"/>
                        <a:t>Used when doing text summarization</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600"/>
                        <a:t>Sentiment analysis</a:t>
                      </a:r>
                      <a:endParaRPr/>
                    </a:p>
                  </a:txBody>
                  <a:tcPr marL="91450" marR="91450" marT="45725" marB="45725"/>
                </a:tc>
                <a:tc>
                  <a:txBody>
                    <a:bodyPr/>
                    <a:lstStyle/>
                    <a:p>
                      <a:pPr marL="0" marR="0" lvl="0" indent="0" algn="l" rtl="0">
                        <a:spcBef>
                          <a:spcPts val="0"/>
                        </a:spcBef>
                        <a:spcAft>
                          <a:spcPts val="0"/>
                        </a:spcAft>
                        <a:buNone/>
                      </a:pPr>
                      <a:r>
                        <a:rPr lang="en-US" sz="1600"/>
                        <a:t>Vader Sentiment</a:t>
                      </a:r>
                      <a:endParaRPr/>
                    </a:p>
                  </a:txBody>
                  <a:tcPr marL="91450" marR="91450" marT="45725" marB="45725"/>
                </a:tc>
                <a:tc>
                  <a:txBody>
                    <a:bodyPr/>
                    <a:lstStyle/>
                    <a:p>
                      <a:pPr marL="0" marR="0" lvl="0" indent="0" algn="l" rtl="0">
                        <a:spcBef>
                          <a:spcPts val="0"/>
                        </a:spcBef>
                        <a:spcAft>
                          <a:spcPts val="0"/>
                        </a:spcAft>
                        <a:buNone/>
                      </a:pPr>
                      <a:r>
                        <a:rPr lang="en-US" sz="1600"/>
                        <a:t>This is used for sentiment analysis</a:t>
                      </a:r>
                      <a:endParaRPr/>
                    </a:p>
                  </a:txBody>
                  <a:tcPr marL="91450" marR="91450" marT="45725" marB="45725"/>
                </a:tc>
                <a:extLst>
                  <a:ext uri="{0D108BD9-81ED-4DB2-BD59-A6C34878D82A}">
                    <a16:rowId xmlns:a16="http://schemas.microsoft.com/office/drawing/2014/main" val="10004"/>
                  </a:ext>
                </a:extLst>
              </a:tr>
            </a:tbl>
          </a:graphicData>
        </a:graphic>
      </p:graphicFrame>
      <p:sp>
        <p:nvSpPr>
          <p:cNvPr id="528" name="Google Shape;528;p56"/>
          <p:cNvSpPr txBox="1"/>
          <p:nvPr/>
        </p:nvSpPr>
        <p:spPr>
          <a:xfrm>
            <a:off x="327097" y="3486290"/>
            <a:ext cx="610017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lt1"/>
                </a:solidFill>
                <a:latin typeface="Century Gothic"/>
                <a:ea typeface="Century Gothic"/>
                <a:cs typeface="Century Gothic"/>
                <a:sym typeface="Century Gothic"/>
              </a:rPr>
              <a:t>Algorithm Libraries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Results</a:t>
            </a:r>
            <a:br>
              <a:rPr lang="en-US" sz="5000" b="1">
                <a:solidFill>
                  <a:schemeClr val="lt2"/>
                </a:solidFill>
              </a:rPr>
            </a:br>
            <a:endParaRPr sz="5000">
              <a:solidFill>
                <a:schemeClr val="lt2"/>
              </a:solidFill>
            </a:endParaRPr>
          </a:p>
        </p:txBody>
      </p:sp>
      <p:sp>
        <p:nvSpPr>
          <p:cNvPr id="535" name="Google Shape;535;p57"/>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Performance measures and Visual diagrams</a:t>
            </a:r>
            <a:endParaRPr sz="4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8"/>
          <p:cNvSpPr txBox="1">
            <a:spLocks noGrp="1"/>
          </p:cNvSpPr>
          <p:nvPr>
            <p:ph type="ctrTitle"/>
          </p:nvPr>
        </p:nvSpPr>
        <p:spPr>
          <a:xfrm>
            <a:off x="0" y="0"/>
            <a:ext cx="11686048" cy="839244"/>
          </a:xfrm>
          <a:prstGeom prst="rect">
            <a:avLst/>
          </a:prstGeom>
          <a:noFill/>
          <a:ln>
            <a:noFill/>
          </a:ln>
        </p:spPr>
        <p:txBody>
          <a:bodyPr spcFirstLastPara="1" wrap="square" lIns="121900" tIns="121900" rIns="121900" bIns="121900" anchor="b" anchorCtr="0">
            <a:noAutofit/>
          </a:bodyPr>
          <a:lstStyle/>
          <a:p>
            <a:pPr marL="457200" lvl="1" indent="0" algn="l" rtl="0">
              <a:spcBef>
                <a:spcPts val="0"/>
              </a:spcBef>
              <a:spcAft>
                <a:spcPts val="0"/>
              </a:spcAft>
              <a:buClr>
                <a:schemeClr val="dk1"/>
              </a:buClr>
              <a:buSzPts val="3600"/>
              <a:buFont typeface="Arial"/>
              <a:buNone/>
            </a:pPr>
            <a:r>
              <a:rPr lang="en-US" sz="3600" b="1">
                <a:solidFill>
                  <a:schemeClr val="lt1"/>
                </a:solidFill>
              </a:rPr>
              <a:t>Sentiment Evaluation</a:t>
            </a:r>
            <a:endParaRPr sz="3600">
              <a:solidFill>
                <a:schemeClr val="lt1"/>
              </a:solidFill>
            </a:endParaRPr>
          </a:p>
        </p:txBody>
      </p:sp>
      <p:pic>
        <p:nvPicPr>
          <p:cNvPr id="542" name="Google Shape;542;p58" descr="A screenshot of a computer&#10;&#10;Description automatically generated"/>
          <p:cNvPicPr preferRelativeResize="0"/>
          <p:nvPr/>
        </p:nvPicPr>
        <p:blipFill rotWithShape="1">
          <a:blip r:embed="rId3">
            <a:alphaModFix/>
          </a:blip>
          <a:srcRect/>
          <a:stretch/>
        </p:blipFill>
        <p:spPr>
          <a:xfrm>
            <a:off x="0" y="839244"/>
            <a:ext cx="7213794" cy="2843784"/>
          </a:xfrm>
          <a:prstGeom prst="rect">
            <a:avLst/>
          </a:prstGeom>
          <a:noFill/>
          <a:ln>
            <a:noFill/>
          </a:ln>
        </p:spPr>
      </p:pic>
      <p:pic>
        <p:nvPicPr>
          <p:cNvPr id="543" name="Google Shape;543;p58" descr="A screen shot of a computer program&#10;&#10;Description automatically generated"/>
          <p:cNvPicPr preferRelativeResize="0"/>
          <p:nvPr/>
        </p:nvPicPr>
        <p:blipFill rotWithShape="1">
          <a:blip r:embed="rId4">
            <a:alphaModFix/>
          </a:blip>
          <a:srcRect/>
          <a:stretch/>
        </p:blipFill>
        <p:spPr>
          <a:xfrm>
            <a:off x="6756400" y="3872630"/>
            <a:ext cx="5435600" cy="2895600"/>
          </a:xfrm>
          <a:prstGeom prst="rect">
            <a:avLst/>
          </a:prstGeom>
          <a:noFill/>
          <a:ln>
            <a:noFill/>
          </a:ln>
        </p:spPr>
      </p:pic>
      <p:sp>
        <p:nvSpPr>
          <p:cNvPr id="544" name="Google Shape;544;p58"/>
          <p:cNvSpPr txBox="1"/>
          <p:nvPr/>
        </p:nvSpPr>
        <p:spPr>
          <a:xfrm>
            <a:off x="-357687" y="3872630"/>
            <a:ext cx="7114087" cy="2031325"/>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rgbClr val="D1D5DB"/>
              </a:buClr>
              <a:buSzPts val="1800"/>
              <a:buFont typeface="Arial"/>
              <a:buChar char="•"/>
            </a:pPr>
            <a:r>
              <a:rPr lang="en-US" sz="1800" b="0" i="0" u="none" strike="noStrike" cap="none">
                <a:solidFill>
                  <a:srgbClr val="D1D5DB"/>
                </a:solidFill>
                <a:latin typeface="Century Gothic"/>
                <a:ea typeface="Century Gothic"/>
                <a:cs typeface="Century Gothic"/>
                <a:sym typeface="Century Gothic"/>
              </a:rPr>
              <a:t>The above code is sentiment analysis after summarization</a:t>
            </a:r>
            <a:endParaRPr/>
          </a:p>
          <a:p>
            <a:pPr marL="742950" marR="0" lvl="1" indent="-285750" algn="l" rtl="0">
              <a:spcBef>
                <a:spcPts val="0"/>
              </a:spcBef>
              <a:spcAft>
                <a:spcPts val="0"/>
              </a:spcAft>
              <a:buClr>
                <a:srgbClr val="D1D5DB"/>
              </a:buClr>
              <a:buSzPts val="1800"/>
              <a:buFont typeface="Arial"/>
              <a:buChar char="•"/>
            </a:pPr>
            <a:r>
              <a:rPr lang="en-US" sz="1800" b="0" i="0" u="none" strike="noStrike" cap="none">
                <a:solidFill>
                  <a:srgbClr val="D1D5DB"/>
                </a:solidFill>
                <a:latin typeface="Century Gothic"/>
                <a:ea typeface="Century Gothic"/>
                <a:cs typeface="Century Gothic"/>
                <a:sym typeface="Century Gothic"/>
              </a:rPr>
              <a:t>The left code is sentiment analysis before summarization.</a:t>
            </a:r>
            <a:endParaRPr/>
          </a:p>
          <a:p>
            <a:pPr marL="742950" marR="0" lvl="1" indent="-285750" algn="l" rtl="0">
              <a:spcBef>
                <a:spcPts val="0"/>
              </a:spcBef>
              <a:spcAft>
                <a:spcPts val="0"/>
              </a:spcAft>
              <a:buClr>
                <a:srgbClr val="D1D5DB"/>
              </a:buClr>
              <a:buSzPts val="1800"/>
              <a:buFont typeface="Arial"/>
              <a:buChar char="•"/>
            </a:pPr>
            <a:r>
              <a:rPr lang="en-US" sz="1800" b="0" i="0" u="none" strike="noStrike" cap="none">
                <a:solidFill>
                  <a:srgbClr val="D1D5DB"/>
                </a:solidFill>
                <a:latin typeface="Century Gothic"/>
                <a:ea typeface="Century Gothic"/>
                <a:cs typeface="Century Gothic"/>
                <a:sym typeface="Century Gothic"/>
              </a:rPr>
              <a:t>Both the code gives the same sentiment for the business which means the summarization is done properly.</a:t>
            </a:r>
            <a:endParaRPr sz="1800" b="0" i="0" u="none" strike="noStrike" cap="none">
              <a:solidFill>
                <a:srgbClr val="D1D5DB"/>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9"/>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Project Management</a:t>
            </a:r>
            <a:br>
              <a:rPr lang="en-US" sz="5000" b="1">
                <a:solidFill>
                  <a:schemeClr val="lt2"/>
                </a:solidFill>
              </a:rPr>
            </a:br>
            <a:endParaRPr sz="50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9ff17c6eef_0_31"/>
          <p:cNvSpPr txBox="1">
            <a:spLocks noGrp="1"/>
          </p:cNvSpPr>
          <p:nvPr>
            <p:ph type="ctrTitle"/>
          </p:nvPr>
        </p:nvSpPr>
        <p:spPr>
          <a:xfrm>
            <a:off x="0" y="191874"/>
            <a:ext cx="12192000" cy="1110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000"/>
              <a:buFont typeface="Arial"/>
              <a:buNone/>
            </a:pPr>
            <a:r>
              <a:rPr lang="en-US" sz="4000" b="1"/>
              <a:t>MODEL/METHODOLOGY</a:t>
            </a:r>
            <a:endParaRPr sz="4000" b="1"/>
          </a:p>
          <a:p>
            <a:pPr marL="0" lvl="0" indent="0" algn="ctr" rtl="0">
              <a:lnSpc>
                <a:spcPct val="90000"/>
              </a:lnSpc>
              <a:spcBef>
                <a:spcPts val="0"/>
              </a:spcBef>
              <a:spcAft>
                <a:spcPts val="0"/>
              </a:spcAft>
              <a:buClr>
                <a:schemeClr val="lt1"/>
              </a:buClr>
              <a:buSzPts val="3200"/>
              <a:buFont typeface="Arial"/>
              <a:buNone/>
            </a:pPr>
            <a:r>
              <a:rPr lang="en-US" sz="3200" b="1"/>
              <a:t>ARCHITECTURE DIAGRAM</a:t>
            </a:r>
            <a:endParaRPr sz="3200" b="1"/>
          </a:p>
        </p:txBody>
      </p:sp>
      <p:pic>
        <p:nvPicPr>
          <p:cNvPr id="175" name="Google Shape;175;g29ff17c6eef_0_31" descr="A diagram of a process&#10;&#10;Description automatically generated"/>
          <p:cNvPicPr preferRelativeResize="0"/>
          <p:nvPr/>
        </p:nvPicPr>
        <p:blipFill rotWithShape="1">
          <a:blip r:embed="rId3">
            <a:alphaModFix/>
          </a:blip>
          <a:srcRect/>
          <a:stretch/>
        </p:blipFill>
        <p:spPr>
          <a:xfrm>
            <a:off x="764366" y="1302082"/>
            <a:ext cx="10663267" cy="53161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0"/>
          <p:cNvSpPr txBox="1"/>
          <p:nvPr/>
        </p:nvSpPr>
        <p:spPr>
          <a:xfrm>
            <a:off x="137786" y="137786"/>
            <a:ext cx="306205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1. Work Completed</a:t>
            </a:r>
            <a:endParaRPr/>
          </a:p>
        </p:txBody>
      </p:sp>
      <p:sp>
        <p:nvSpPr>
          <p:cNvPr id="556" name="Google Shape;556;p60"/>
          <p:cNvSpPr txBox="1"/>
          <p:nvPr/>
        </p:nvSpPr>
        <p:spPr>
          <a:xfrm>
            <a:off x="-1" y="599451"/>
            <a:ext cx="11586575" cy="1200329"/>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rgbClr val="D1D5DB"/>
              </a:buClr>
              <a:buSzPts val="1800"/>
              <a:buFont typeface="Arial"/>
              <a:buChar char="•"/>
            </a:pPr>
            <a:r>
              <a:rPr lang="en-US" sz="1800" b="0" i="0" u="none" strike="noStrike" cap="none">
                <a:solidFill>
                  <a:srgbClr val="D1D5DB"/>
                </a:solidFill>
                <a:latin typeface="Century Gothic"/>
                <a:ea typeface="Century Gothic"/>
                <a:cs typeface="Century Gothic"/>
                <a:sym typeface="Century Gothic"/>
              </a:rPr>
              <a:t>Completed data preprocessing tasks, including feature extraction, case conversion, elimination of non-alphabetical characters, removal of stop words, tokenization, stemming, spelling correction, and merging of data.</a:t>
            </a:r>
            <a:endParaRPr/>
          </a:p>
          <a:p>
            <a:pPr marL="742950" marR="0" lvl="1" indent="-285750" algn="l" rtl="0">
              <a:spcBef>
                <a:spcPts val="0"/>
              </a:spcBef>
              <a:spcAft>
                <a:spcPts val="0"/>
              </a:spcAft>
              <a:buClr>
                <a:srgbClr val="D1D5DB"/>
              </a:buClr>
              <a:buSzPts val="1800"/>
              <a:buFont typeface="Arial"/>
              <a:buChar char="•"/>
            </a:pPr>
            <a:r>
              <a:rPr lang="en-US" sz="1800" b="0" i="0" u="none" strike="noStrike" cap="none">
                <a:solidFill>
                  <a:srgbClr val="D1D5DB"/>
                </a:solidFill>
                <a:latin typeface="Century Gothic"/>
                <a:ea typeface="Century Gothic"/>
                <a:cs typeface="Century Gothic"/>
                <a:sym typeface="Century Gothic"/>
              </a:rPr>
              <a:t>Implemented text summarization and sentiment analysis.</a:t>
            </a:r>
            <a:endParaRPr/>
          </a:p>
        </p:txBody>
      </p:sp>
      <p:sp>
        <p:nvSpPr>
          <p:cNvPr id="557" name="Google Shape;557;p60"/>
          <p:cNvSpPr txBox="1"/>
          <p:nvPr/>
        </p:nvSpPr>
        <p:spPr>
          <a:xfrm>
            <a:off x="137786" y="1799780"/>
            <a:ext cx="27574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2. Responsibilities</a:t>
            </a:r>
            <a:endParaRPr/>
          </a:p>
        </p:txBody>
      </p:sp>
      <p:graphicFrame>
        <p:nvGraphicFramePr>
          <p:cNvPr id="558" name="Google Shape;558;p60"/>
          <p:cNvGraphicFramePr/>
          <p:nvPr/>
        </p:nvGraphicFramePr>
        <p:xfrm>
          <a:off x="550328" y="2358093"/>
          <a:ext cx="11261725" cy="3876130"/>
        </p:xfrm>
        <a:graphic>
          <a:graphicData uri="http://schemas.openxmlformats.org/drawingml/2006/table">
            <a:tbl>
              <a:tblPr firstRow="1" bandRow="1">
                <a:noFill/>
                <a:tableStyleId>{D0227A5D-20DF-457E-8B86-95B2D27DF801}</a:tableStyleId>
              </a:tblPr>
              <a:tblGrid>
                <a:gridCol w="7015400">
                  <a:extLst>
                    <a:ext uri="{9D8B030D-6E8A-4147-A177-3AD203B41FA5}">
                      <a16:colId xmlns:a16="http://schemas.microsoft.com/office/drawing/2014/main" val="20000"/>
                    </a:ext>
                  </a:extLst>
                </a:gridCol>
                <a:gridCol w="424632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lt1"/>
                        </a:buClr>
                        <a:buSzPts val="1800"/>
                        <a:buFont typeface="Century Gothic"/>
                        <a:buNone/>
                      </a:pPr>
                      <a:r>
                        <a:rPr lang="en-US" sz="1800"/>
                        <a:t>Tasks</a:t>
                      </a:r>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800"/>
                        <a:buFont typeface="Century Gothic"/>
                        <a:buNone/>
                      </a:pPr>
                      <a:r>
                        <a:rPr lang="en-US" sz="1800"/>
                        <a:t>Person Responsible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Workflow &amp; architecture diagram, </a:t>
                      </a:r>
                      <a:endParaRPr/>
                    </a:p>
                  </a:txBody>
                  <a:tcPr marL="91450" marR="91450" marT="45725" marB="45725"/>
                </a:tc>
                <a:tc>
                  <a:txBody>
                    <a:bodyPr/>
                    <a:lstStyle/>
                    <a:p>
                      <a:pPr marL="0" marR="0" lvl="0" indent="0" algn="l" rtl="0">
                        <a:spcBef>
                          <a:spcPts val="0"/>
                        </a:spcBef>
                        <a:spcAft>
                          <a:spcPts val="0"/>
                        </a:spcAft>
                        <a:buNone/>
                      </a:pPr>
                      <a:r>
                        <a:rPr lang="en-US" sz="1800"/>
                        <a:t>Kishan</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Data analysis</a:t>
                      </a:r>
                      <a:endParaRPr/>
                    </a:p>
                  </a:txBody>
                  <a:tcPr marL="91450" marR="91450" marT="45725" marB="45725"/>
                </a:tc>
                <a:tc>
                  <a:txBody>
                    <a:bodyPr/>
                    <a:lstStyle/>
                    <a:p>
                      <a:pPr marL="0" marR="0" lvl="0" indent="0" algn="l" rtl="0">
                        <a:spcBef>
                          <a:spcPts val="0"/>
                        </a:spcBef>
                        <a:spcAft>
                          <a:spcPts val="0"/>
                        </a:spcAft>
                        <a:buNone/>
                      </a:pPr>
                      <a:r>
                        <a:rPr lang="en-US" sz="1800"/>
                        <a:t>Sijo</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Data visualization</a:t>
                      </a:r>
                      <a:endParaRPr/>
                    </a:p>
                  </a:txBody>
                  <a:tcPr marL="91450" marR="91450" marT="45725" marB="45725"/>
                </a:tc>
                <a:tc>
                  <a:txBody>
                    <a:bodyPr/>
                    <a:lstStyle/>
                    <a:p>
                      <a:pPr marL="0" marR="0" lvl="0" indent="0" algn="l" rtl="0">
                        <a:spcBef>
                          <a:spcPts val="0"/>
                        </a:spcBef>
                        <a:spcAft>
                          <a:spcPts val="0"/>
                        </a:spcAft>
                        <a:buNone/>
                      </a:pPr>
                      <a:r>
                        <a:rPr lang="en-US" sz="1800"/>
                        <a:t>Sijo</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Data preprocessing -  feature extraction, case conversion, tokenization, stemming, and spelling correction</a:t>
                      </a:r>
                      <a:endParaRPr/>
                    </a:p>
                  </a:txBody>
                  <a:tcPr marL="91450" marR="91450" marT="45725" marB="45725"/>
                </a:tc>
                <a:tc>
                  <a:txBody>
                    <a:bodyPr/>
                    <a:lstStyle/>
                    <a:p>
                      <a:pPr marL="0" marR="0" lvl="0" indent="0" algn="l" rtl="0">
                        <a:spcBef>
                          <a:spcPts val="0"/>
                        </a:spcBef>
                        <a:spcAft>
                          <a:spcPts val="0"/>
                        </a:spcAft>
                        <a:buNone/>
                      </a:pPr>
                      <a:r>
                        <a:rPr lang="en-US" sz="1800"/>
                        <a:t>Sijo</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lt1"/>
                        </a:buClr>
                        <a:buSzPts val="1800"/>
                        <a:buFont typeface="Century Gothic"/>
                        <a:buNone/>
                      </a:pPr>
                      <a:r>
                        <a:rPr lang="en-US" sz="1800"/>
                        <a:t>Data preprocessing - elimination of non-alphabetical characters, removal of stop words, and merging of data.</a:t>
                      </a:r>
                      <a:endParaRPr/>
                    </a:p>
                  </a:txBody>
                  <a:tcPr marL="91450" marR="91450" marT="45725" marB="45725"/>
                </a:tc>
                <a:tc>
                  <a:txBody>
                    <a:bodyPr/>
                    <a:lstStyle/>
                    <a:p>
                      <a:pPr marL="0" marR="0" lvl="0" indent="0" algn="l" rtl="0">
                        <a:spcBef>
                          <a:spcPts val="0"/>
                        </a:spcBef>
                        <a:spcAft>
                          <a:spcPts val="0"/>
                        </a:spcAft>
                        <a:buNone/>
                      </a:pPr>
                      <a:r>
                        <a:rPr lang="en-US" sz="1800"/>
                        <a:t>Kishan</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Algorithm implementation</a:t>
                      </a:r>
                      <a:endParaRPr/>
                    </a:p>
                  </a:txBody>
                  <a:tcPr marL="91450" marR="91450" marT="45725" marB="45725"/>
                </a:tc>
                <a:tc>
                  <a:txBody>
                    <a:bodyPr/>
                    <a:lstStyle/>
                    <a:p>
                      <a:pPr marL="0" marR="0" lvl="0" indent="0" algn="l" rtl="0">
                        <a:spcBef>
                          <a:spcPts val="0"/>
                        </a:spcBef>
                        <a:spcAft>
                          <a:spcPts val="0"/>
                        </a:spcAft>
                        <a:buNone/>
                      </a:pPr>
                      <a:r>
                        <a:rPr lang="en-US" sz="1800"/>
                        <a:t>Sijo, Kishan</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Performance measure</a:t>
                      </a:r>
                      <a:endParaRPr/>
                    </a:p>
                  </a:txBody>
                  <a:tcPr marL="91450" marR="91450" marT="45725" marB="45725"/>
                </a:tc>
                <a:tc>
                  <a:txBody>
                    <a:bodyPr/>
                    <a:lstStyle/>
                    <a:p>
                      <a:pPr marL="0" marR="0" lvl="0" indent="0" algn="l" rtl="0">
                        <a:spcBef>
                          <a:spcPts val="0"/>
                        </a:spcBef>
                        <a:spcAft>
                          <a:spcPts val="0"/>
                        </a:spcAft>
                        <a:buNone/>
                      </a:pPr>
                      <a:r>
                        <a:rPr lang="en-US" sz="1800"/>
                        <a:t>Sijo, Kishan</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PPT</a:t>
                      </a:r>
                      <a:endParaRPr/>
                    </a:p>
                  </a:txBody>
                  <a:tcPr marL="91450" marR="91450" marT="45725" marB="45725"/>
                </a:tc>
                <a:tc>
                  <a:txBody>
                    <a:bodyPr/>
                    <a:lstStyle/>
                    <a:p>
                      <a:pPr marL="0" marR="0" lvl="0" indent="0" algn="l" rtl="0">
                        <a:spcBef>
                          <a:spcPts val="0"/>
                        </a:spcBef>
                        <a:spcAft>
                          <a:spcPts val="0"/>
                        </a:spcAft>
                        <a:buNone/>
                      </a:pPr>
                      <a:r>
                        <a:rPr lang="en-US" sz="1800"/>
                        <a:t>Kishan</a:t>
                      </a:r>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txBox="1"/>
          <p:nvPr/>
        </p:nvSpPr>
        <p:spPr>
          <a:xfrm>
            <a:off x="137786" y="137786"/>
            <a:ext cx="248818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3. Contributions</a:t>
            </a:r>
            <a:endParaRPr/>
          </a:p>
        </p:txBody>
      </p:sp>
      <p:graphicFrame>
        <p:nvGraphicFramePr>
          <p:cNvPr id="564" name="Google Shape;564;p61"/>
          <p:cNvGraphicFramePr/>
          <p:nvPr/>
        </p:nvGraphicFramePr>
        <p:xfrm>
          <a:off x="600432" y="715758"/>
          <a:ext cx="7817050" cy="1112550"/>
        </p:xfrm>
        <a:graphic>
          <a:graphicData uri="http://schemas.openxmlformats.org/drawingml/2006/table">
            <a:tbl>
              <a:tblPr firstRow="1" bandRow="1">
                <a:noFill/>
                <a:tableStyleId>{D0227A5D-20DF-457E-8B86-95B2D27DF801}</a:tableStyleId>
              </a:tblPr>
              <a:tblGrid>
                <a:gridCol w="3833775">
                  <a:extLst>
                    <a:ext uri="{9D8B030D-6E8A-4147-A177-3AD203B41FA5}">
                      <a16:colId xmlns:a16="http://schemas.microsoft.com/office/drawing/2014/main" val="20000"/>
                    </a:ext>
                  </a:extLst>
                </a:gridCol>
                <a:gridCol w="39832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lt1"/>
                        </a:buClr>
                        <a:buSzPts val="1800"/>
                        <a:buFont typeface="Century Gothic"/>
                        <a:buNone/>
                      </a:pPr>
                      <a:r>
                        <a:rPr lang="en-US" sz="1800"/>
                        <a:t>Person Responsible</a:t>
                      </a:r>
                      <a:endParaRPr/>
                    </a:p>
                  </a:txBody>
                  <a:tcPr marL="91450" marR="91450" marT="45725" marB="45725"/>
                </a:tc>
                <a:tc>
                  <a:txBody>
                    <a:bodyPr/>
                    <a:lstStyle/>
                    <a:p>
                      <a:pPr marL="0" marR="0" lvl="0" indent="0" algn="l" rtl="0">
                        <a:spcBef>
                          <a:spcPts val="0"/>
                        </a:spcBef>
                        <a:spcAft>
                          <a:spcPts val="0"/>
                        </a:spcAft>
                        <a:buNone/>
                      </a:pPr>
                      <a:r>
                        <a:rPr lang="en-US" sz="1800"/>
                        <a:t>Percentage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Sijo Rejigeorge</a:t>
                      </a:r>
                      <a:endParaRPr/>
                    </a:p>
                  </a:txBody>
                  <a:tcPr marL="91450" marR="91450" marT="45725" marB="45725"/>
                </a:tc>
                <a:tc>
                  <a:txBody>
                    <a:bodyPr/>
                    <a:lstStyle/>
                    <a:p>
                      <a:pPr marL="0" marR="0" lvl="0" indent="0" algn="l" rtl="0">
                        <a:spcBef>
                          <a:spcPts val="0"/>
                        </a:spcBef>
                        <a:spcAft>
                          <a:spcPts val="0"/>
                        </a:spcAft>
                        <a:buNone/>
                      </a:pPr>
                      <a:r>
                        <a:rPr lang="en-US" sz="1800"/>
                        <a:t>50%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Kishan Kumar Zalavadia </a:t>
                      </a:r>
                      <a:endParaRPr/>
                    </a:p>
                  </a:txBody>
                  <a:tcPr marL="91450" marR="91450" marT="45725" marB="45725"/>
                </a:tc>
                <a:tc>
                  <a:txBody>
                    <a:bodyPr/>
                    <a:lstStyle/>
                    <a:p>
                      <a:pPr marL="0" marR="0" lvl="0" indent="0" algn="l" rtl="0">
                        <a:spcBef>
                          <a:spcPts val="0"/>
                        </a:spcBef>
                        <a:spcAft>
                          <a:spcPts val="0"/>
                        </a:spcAft>
                        <a:buNone/>
                      </a:pPr>
                      <a:r>
                        <a:rPr lang="en-US" sz="1800"/>
                        <a:t>50%</a:t>
                      </a:r>
                      <a:endParaRPr/>
                    </a:p>
                  </a:txBody>
                  <a:tcPr marL="91450" marR="91450" marT="45725" marB="45725"/>
                </a:tc>
                <a:extLst>
                  <a:ext uri="{0D108BD9-81ED-4DB2-BD59-A6C34878D82A}">
                    <a16:rowId xmlns:a16="http://schemas.microsoft.com/office/drawing/2014/main" val="10002"/>
                  </a:ext>
                </a:extLst>
              </a:tr>
            </a:tbl>
          </a:graphicData>
        </a:graphic>
      </p:graphicFrame>
      <p:sp>
        <p:nvSpPr>
          <p:cNvPr id="565" name="Google Shape;565;p61"/>
          <p:cNvSpPr txBox="1"/>
          <p:nvPr/>
        </p:nvSpPr>
        <p:spPr>
          <a:xfrm>
            <a:off x="137786" y="2967335"/>
            <a:ext cx="297709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entury Gothic"/>
                <a:ea typeface="Century Gothic"/>
                <a:cs typeface="Century Gothic"/>
                <a:sym typeface="Century Gothic"/>
              </a:rPr>
              <a:t>4. Issues/Concerns</a:t>
            </a:r>
            <a:endParaRPr/>
          </a:p>
        </p:txBody>
      </p:sp>
      <p:sp>
        <p:nvSpPr>
          <p:cNvPr id="566" name="Google Shape;566;p61"/>
          <p:cNvSpPr txBox="1"/>
          <p:nvPr/>
        </p:nvSpPr>
        <p:spPr>
          <a:xfrm>
            <a:off x="450937" y="3457045"/>
            <a:ext cx="11925059" cy="92328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1800" b="0" i="0" u="none" strike="noStrike" dirty="0">
                <a:solidFill>
                  <a:srgbClr val="FFFFFF"/>
                </a:solidFill>
                <a:latin typeface="Century Gothic"/>
                <a:ea typeface="Century Gothic"/>
                <a:cs typeface="Century Gothic"/>
                <a:sym typeface="Century Gothic"/>
              </a:rPr>
              <a:t>Finding the time to collaborate has been an issue initially because of differences in everyone's schedules.</a:t>
            </a:r>
          </a:p>
          <a:p>
            <a:pPr marR="0" lvl="0" algn="l" rtl="0">
              <a:spcBef>
                <a:spcPts val="0"/>
              </a:spcBef>
              <a:spcAft>
                <a:spcPts val="0"/>
              </a:spcAft>
            </a:pPr>
            <a:endParaRPr lang="en-US" sz="1800" b="0" i="0" u="none" strike="noStrike" dirty="0">
              <a:solidFill>
                <a:srgbClr val="FFFFFF"/>
              </a:solidFill>
              <a:latin typeface="Century Gothic"/>
              <a:ea typeface="Century Gothic"/>
              <a:cs typeface="Century Gothic"/>
              <a:sym typeface="Century Gothic"/>
            </a:endParaRPr>
          </a:p>
          <a:p>
            <a:pPr marR="0" lvl="0" algn="l" rtl="0">
              <a:spcBef>
                <a:spcPts val="0"/>
              </a:spcBef>
              <a:spcAft>
                <a:spcPts val="0"/>
              </a:spcAft>
            </a:pPr>
            <a:r>
              <a:rPr lang="en-US" sz="1800" dirty="0">
                <a:solidFill>
                  <a:srgbClr val="FFFFFF"/>
                </a:solidFill>
                <a:latin typeface="Century Gothic"/>
                <a:ea typeface="Century Gothic"/>
                <a:cs typeface="Century Gothic"/>
                <a:sym typeface="Century Gothic"/>
              </a:rPr>
              <a:t>Most Text summarization libraries have python compatibility issues. Ex: </a:t>
            </a:r>
            <a:r>
              <a:rPr lang="en-US" sz="1800" dirty="0" err="1">
                <a:solidFill>
                  <a:srgbClr val="FFFFFF"/>
                </a:solidFill>
                <a:latin typeface="Century Gothic"/>
                <a:ea typeface="Century Gothic"/>
                <a:cs typeface="Century Gothic"/>
                <a:sym typeface="Century Gothic"/>
              </a:rPr>
              <a:t>Gensim</a:t>
            </a:r>
            <a:endParaRPr sz="1800" dirty="0">
              <a:solidFill>
                <a:schemeClr val="lt1"/>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9ff17c6eef_0_99"/>
          <p:cNvSpPr txBox="1"/>
          <p:nvPr/>
        </p:nvSpPr>
        <p:spPr>
          <a:xfrm>
            <a:off x="403000" y="284875"/>
            <a:ext cx="11812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lt1"/>
              </a:buClr>
              <a:buSzPts val="4000"/>
              <a:buFont typeface="Century Gothic"/>
              <a:buNone/>
            </a:pPr>
            <a:r>
              <a:rPr lang="en-US" sz="4000" b="1">
                <a:solidFill>
                  <a:schemeClr val="lt1"/>
                </a:solidFill>
                <a:latin typeface="Century Gothic"/>
                <a:ea typeface="Century Gothic"/>
                <a:cs typeface="Century Gothic"/>
                <a:sym typeface="Century Gothic"/>
              </a:rPr>
              <a:t>                References/Bibliography</a:t>
            </a:r>
            <a:endParaRPr sz="2400">
              <a:solidFill>
                <a:schemeClr val="lt1"/>
              </a:solidFill>
              <a:latin typeface="Century Gothic"/>
              <a:ea typeface="Century Gothic"/>
              <a:cs typeface="Century Gothic"/>
              <a:sym typeface="Century Gothic"/>
            </a:endParaRPr>
          </a:p>
        </p:txBody>
      </p:sp>
      <p:sp>
        <p:nvSpPr>
          <p:cNvPr id="573" name="Google Shape;573;g29ff17c6eef_0_99"/>
          <p:cNvSpPr txBox="1"/>
          <p:nvPr/>
        </p:nvSpPr>
        <p:spPr>
          <a:xfrm>
            <a:off x="403000" y="1605843"/>
            <a:ext cx="1052186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Class activities,</a:t>
            </a:r>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74" name="Google Shape;574;g29ff17c6eef_0_99"/>
          <p:cNvSpPr txBox="1"/>
          <p:nvPr/>
        </p:nvSpPr>
        <p:spPr>
          <a:xfrm>
            <a:off x="403000" y="2529173"/>
            <a:ext cx="83808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https://www.analyticsvidhya.com/blog/2020/05/what-is-tokenization-nlp/</a:t>
            </a:r>
            <a:endParaRPr/>
          </a:p>
        </p:txBody>
      </p:sp>
      <p:sp>
        <p:nvSpPr>
          <p:cNvPr id="575" name="Google Shape;575;g29ff17c6eef_0_99"/>
          <p:cNvSpPr txBox="1"/>
          <p:nvPr/>
        </p:nvSpPr>
        <p:spPr>
          <a:xfrm>
            <a:off x="402999" y="3008758"/>
            <a:ext cx="92545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https://www.geeksforgeeks.org/introduction-to-stemming/</a:t>
            </a:r>
            <a:endParaRPr/>
          </a:p>
        </p:txBody>
      </p:sp>
      <p:sp>
        <p:nvSpPr>
          <p:cNvPr id="576" name="Google Shape;576;g29ff17c6eef_0_99"/>
          <p:cNvSpPr txBox="1"/>
          <p:nvPr/>
        </p:nvSpPr>
        <p:spPr>
          <a:xfrm>
            <a:off x="402999" y="3658997"/>
            <a:ext cx="90792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https://www.topcoder.com/thrive/articles/text-summarization-in-nlp</a:t>
            </a:r>
            <a:endParaRPr sz="1800">
              <a:solidFill>
                <a:schemeClr val="lt1"/>
              </a:solidFill>
              <a:latin typeface="Century Gothic"/>
              <a:ea typeface="Century Gothic"/>
              <a:cs typeface="Century Gothic"/>
              <a:sym typeface="Century Gothic"/>
            </a:endParaRPr>
          </a:p>
        </p:txBody>
      </p:sp>
      <p:sp>
        <p:nvSpPr>
          <p:cNvPr id="577" name="Google Shape;577;g29ff17c6eef_0_99"/>
          <p:cNvSpPr txBox="1"/>
          <p:nvPr/>
        </p:nvSpPr>
        <p:spPr>
          <a:xfrm>
            <a:off x="402999" y="4174662"/>
            <a:ext cx="6106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https://monkeylearn.com/sentiment-analysis/</a:t>
            </a:r>
            <a:endParaRPr/>
          </a:p>
        </p:txBody>
      </p:sp>
      <p:sp>
        <p:nvSpPr>
          <p:cNvPr id="578" name="Google Shape;578;g29ff17c6eef_0_99"/>
          <p:cNvSpPr txBox="1"/>
          <p:nvPr/>
        </p:nvSpPr>
        <p:spPr>
          <a:xfrm>
            <a:off x="379800" y="4701159"/>
            <a:ext cx="11812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lt1"/>
              </a:buClr>
              <a:buSzPts val="4000"/>
              <a:buFont typeface="Century Gothic"/>
              <a:buNone/>
            </a:pPr>
            <a:r>
              <a:rPr lang="en-US" sz="4000" b="1">
                <a:solidFill>
                  <a:schemeClr val="lt1"/>
                </a:solidFill>
                <a:latin typeface="Century Gothic"/>
                <a:ea typeface="Century Gothic"/>
                <a:cs typeface="Century Gothic"/>
                <a:sym typeface="Century Gothic"/>
              </a:rPr>
              <a:t>Project Link</a:t>
            </a:r>
            <a:endParaRPr sz="2400">
              <a:solidFill>
                <a:schemeClr val="lt1"/>
              </a:solidFill>
              <a:latin typeface="Century Gothic"/>
              <a:ea typeface="Century Gothic"/>
              <a:cs typeface="Century Gothic"/>
              <a:sym typeface="Century Gothic"/>
            </a:endParaRPr>
          </a:p>
        </p:txBody>
      </p:sp>
      <p:sp>
        <p:nvSpPr>
          <p:cNvPr id="579" name="Google Shape;579;g29ff17c6eef_0_99"/>
          <p:cNvSpPr txBox="1"/>
          <p:nvPr/>
        </p:nvSpPr>
        <p:spPr>
          <a:xfrm>
            <a:off x="379800" y="5743557"/>
            <a:ext cx="99822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GitHub Link: </a:t>
            </a:r>
            <a:r>
              <a:rPr lang="en-US" sz="1800"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https://github.com/Kishan-Kumar-Zalavadia/Natural_Language_Processing</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2"/>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entury Gothic"/>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Dataset</a:t>
            </a:r>
            <a:br>
              <a:rPr lang="en-US" sz="5000" b="1">
                <a:solidFill>
                  <a:schemeClr val="lt2"/>
                </a:solidFill>
              </a:rPr>
            </a:br>
            <a:endParaRPr sz="5000">
              <a:solidFill>
                <a:schemeClr val="lt2"/>
              </a:solidFill>
            </a:endParaRPr>
          </a:p>
        </p:txBody>
      </p:sp>
      <p:sp>
        <p:nvSpPr>
          <p:cNvPr id="182" name="Google Shape;182;p19"/>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Description/Representation of Dataset</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p:nvPr/>
        </p:nvSpPr>
        <p:spPr>
          <a:xfrm>
            <a:off x="206679" y="94130"/>
            <a:ext cx="61001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Century Gothic"/>
                <a:ea typeface="Century Gothic"/>
                <a:cs typeface="Century Gothic"/>
                <a:sym typeface="Century Gothic"/>
              </a:rPr>
              <a:t>Dataset –1: Business Dataset</a:t>
            </a:r>
            <a:endParaRPr/>
          </a:p>
        </p:txBody>
      </p:sp>
      <p:sp>
        <p:nvSpPr>
          <p:cNvPr id="188" name="Google Shape;188;p20"/>
          <p:cNvSpPr txBox="1"/>
          <p:nvPr/>
        </p:nvSpPr>
        <p:spPr>
          <a:xfrm>
            <a:off x="358508" y="4114030"/>
            <a:ext cx="57374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entury Gothic"/>
                <a:ea typeface="Century Gothic"/>
                <a:cs typeface="Century Gothic"/>
                <a:sym typeface="Century Gothic"/>
              </a:rPr>
              <a:t>Dataset – 2: Review Dataset</a:t>
            </a:r>
            <a:endParaRPr/>
          </a:p>
        </p:txBody>
      </p:sp>
      <p:pic>
        <p:nvPicPr>
          <p:cNvPr id="189" name="Google Shape;189;p20" descr="A screenshot of a computer&#10;&#10;Description automatically generated"/>
          <p:cNvPicPr preferRelativeResize="0"/>
          <p:nvPr/>
        </p:nvPicPr>
        <p:blipFill rotWithShape="1">
          <a:blip r:embed="rId3">
            <a:alphaModFix/>
          </a:blip>
          <a:srcRect/>
          <a:stretch/>
        </p:blipFill>
        <p:spPr>
          <a:xfrm>
            <a:off x="358509" y="466710"/>
            <a:ext cx="11183340" cy="3493008"/>
          </a:xfrm>
          <a:prstGeom prst="rect">
            <a:avLst/>
          </a:prstGeom>
          <a:noFill/>
          <a:ln>
            <a:noFill/>
          </a:ln>
        </p:spPr>
      </p:pic>
      <p:pic>
        <p:nvPicPr>
          <p:cNvPr id="190" name="Google Shape;190;p20" descr="A screenshot of a black and white screen&#10;&#10;Description automatically generated"/>
          <p:cNvPicPr preferRelativeResize="0"/>
          <p:nvPr/>
        </p:nvPicPr>
        <p:blipFill rotWithShape="1">
          <a:blip r:embed="rId4">
            <a:alphaModFix/>
          </a:blip>
          <a:srcRect/>
          <a:stretch/>
        </p:blipFill>
        <p:spPr>
          <a:xfrm>
            <a:off x="358509" y="4641538"/>
            <a:ext cx="11687027" cy="1749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ctrTitle"/>
          </p:nvPr>
        </p:nvSpPr>
        <p:spPr>
          <a:xfrm>
            <a:off x="350400" y="1880023"/>
            <a:ext cx="11360700" cy="2033100"/>
          </a:xfrm>
          <a:prstGeom prst="rect">
            <a:avLst/>
          </a:prstGeom>
          <a:noFill/>
          <a:ln>
            <a:noFill/>
          </a:ln>
        </p:spPr>
        <p:txBody>
          <a:bodyPr spcFirstLastPara="1" wrap="square" lIns="121900" tIns="121900" rIns="121900" bIns="121900" anchor="b" anchorCtr="0">
            <a:noAutofit/>
          </a:bodyPr>
          <a:lstStyle/>
          <a:p>
            <a:pPr marL="457200" lvl="1" indent="0" algn="ctr" rtl="0">
              <a:spcBef>
                <a:spcPts val="0"/>
              </a:spcBef>
              <a:spcAft>
                <a:spcPts val="0"/>
              </a:spcAft>
              <a:buClr>
                <a:schemeClr val="dk1"/>
              </a:buClr>
              <a:buSzPts val="5000"/>
              <a:buFont typeface="Arial"/>
              <a:buNone/>
            </a:pPr>
            <a:r>
              <a:rPr lang="en-US" sz="5000" b="1">
                <a:solidFill>
                  <a:schemeClr val="lt2"/>
                </a:solidFill>
              </a:rPr>
              <a:t>Dataset</a:t>
            </a:r>
            <a:br>
              <a:rPr lang="en-US" sz="5000" b="1">
                <a:solidFill>
                  <a:schemeClr val="lt2"/>
                </a:solidFill>
              </a:rPr>
            </a:br>
            <a:endParaRPr sz="5000">
              <a:solidFill>
                <a:schemeClr val="lt2"/>
              </a:solidFill>
            </a:endParaRPr>
          </a:p>
        </p:txBody>
      </p:sp>
      <p:sp>
        <p:nvSpPr>
          <p:cNvPr id="197" name="Google Shape;197;p21"/>
          <p:cNvSpPr txBox="1">
            <a:spLocks noGrp="1"/>
          </p:cNvSpPr>
          <p:nvPr>
            <p:ph type="subTitle" idx="1"/>
          </p:nvPr>
        </p:nvSpPr>
        <p:spPr>
          <a:xfrm>
            <a:off x="1524000" y="3469488"/>
            <a:ext cx="9144000" cy="1655700"/>
          </a:xfrm>
          <a:prstGeom prst="rect">
            <a:avLst/>
          </a:prstGeom>
          <a:noFill/>
          <a:ln>
            <a:noFill/>
          </a:ln>
        </p:spPr>
        <p:txBody>
          <a:bodyPr spcFirstLastPara="1" wrap="square" lIns="121900" tIns="121900" rIns="121900" bIns="121900" anchor="t" anchorCtr="0">
            <a:normAutofit/>
          </a:bodyPr>
          <a:lstStyle/>
          <a:p>
            <a:pPr marL="457200" lvl="1" indent="0" algn="ctr" rtl="0">
              <a:lnSpc>
                <a:spcPct val="100000"/>
              </a:lnSpc>
              <a:spcBef>
                <a:spcPts val="0"/>
              </a:spcBef>
              <a:spcAft>
                <a:spcPts val="0"/>
              </a:spcAft>
              <a:buClr>
                <a:schemeClr val="dk1"/>
              </a:buClr>
              <a:buSzPts val="1100"/>
              <a:buFont typeface="Arial"/>
              <a:buNone/>
            </a:pPr>
            <a:r>
              <a:rPr lang="en-US" sz="4000" b="1">
                <a:latin typeface="Arial"/>
                <a:ea typeface="Arial"/>
                <a:cs typeface="Arial"/>
                <a:sym typeface="Arial"/>
              </a:rPr>
              <a:t>Design of Features/ labels</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2"/>
          <p:cNvSpPr txBox="1"/>
          <p:nvPr/>
        </p:nvSpPr>
        <p:spPr>
          <a:xfrm>
            <a:off x="290946" y="1440872"/>
            <a:ext cx="33329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entury Gothic"/>
                <a:ea typeface="Century Gothic"/>
                <a:cs typeface="Century Gothic"/>
                <a:sym typeface="Century Gothic"/>
              </a:rPr>
              <a:t>Dataset –1: Business Dataset</a:t>
            </a:r>
            <a:endParaRPr/>
          </a:p>
        </p:txBody>
      </p:sp>
      <p:sp>
        <p:nvSpPr>
          <p:cNvPr id="204" name="Google Shape;204;p22"/>
          <p:cNvSpPr txBox="1"/>
          <p:nvPr/>
        </p:nvSpPr>
        <p:spPr>
          <a:xfrm>
            <a:off x="290946" y="789709"/>
            <a:ext cx="1750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Century Gothic"/>
                <a:ea typeface="Century Gothic"/>
                <a:cs typeface="Century Gothic"/>
                <a:sym typeface="Century Gothic"/>
              </a:rPr>
              <a:t>Features:</a:t>
            </a:r>
            <a:endParaRPr/>
          </a:p>
        </p:txBody>
      </p:sp>
      <p:sp>
        <p:nvSpPr>
          <p:cNvPr id="205" name="Google Shape;205;p22"/>
          <p:cNvSpPr txBox="1"/>
          <p:nvPr/>
        </p:nvSpPr>
        <p:spPr>
          <a:xfrm>
            <a:off x="281328" y="3933939"/>
            <a:ext cx="33233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entury Gothic"/>
                <a:ea typeface="Century Gothic"/>
                <a:cs typeface="Century Gothic"/>
                <a:sym typeface="Century Gothic"/>
              </a:rPr>
              <a:t>Dataset – 2: Review Dataset</a:t>
            </a:r>
            <a:endParaRPr/>
          </a:p>
        </p:txBody>
      </p:sp>
      <p:pic>
        <p:nvPicPr>
          <p:cNvPr id="206" name="Google Shape;206;p22"/>
          <p:cNvPicPr preferRelativeResize="0"/>
          <p:nvPr/>
        </p:nvPicPr>
        <p:blipFill rotWithShape="1">
          <a:blip r:embed="rId3">
            <a:alphaModFix/>
          </a:blip>
          <a:srcRect/>
          <a:stretch/>
        </p:blipFill>
        <p:spPr>
          <a:xfrm>
            <a:off x="398462" y="1810204"/>
            <a:ext cx="9230960" cy="1878393"/>
          </a:xfrm>
          <a:prstGeom prst="rect">
            <a:avLst/>
          </a:prstGeom>
          <a:noFill/>
          <a:ln>
            <a:noFill/>
          </a:ln>
        </p:spPr>
      </p:pic>
      <p:pic>
        <p:nvPicPr>
          <p:cNvPr id="207" name="Google Shape;207;p22" descr="A screen shot of a computer&#10;&#10;Description automatically generated"/>
          <p:cNvPicPr preferRelativeResize="0"/>
          <p:nvPr/>
        </p:nvPicPr>
        <p:blipFill rotWithShape="1">
          <a:blip r:embed="rId4">
            <a:alphaModFix/>
          </a:blip>
          <a:srcRect/>
          <a:stretch/>
        </p:blipFill>
        <p:spPr>
          <a:xfrm>
            <a:off x="398461" y="4354513"/>
            <a:ext cx="9903387" cy="1713778"/>
          </a:xfrm>
          <a:prstGeom prst="rect">
            <a:avLst/>
          </a:prstGeom>
          <a:noFill/>
          <a:ln>
            <a:noFill/>
          </a:ln>
        </p:spPr>
      </p:pic>
    </p:spTree>
  </p:cSld>
  <p:clrMapOvr>
    <a:masterClrMapping/>
  </p:clrMapOvr>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2193</Words>
  <Application>Microsoft Macintosh PowerPoint</Application>
  <PresentationFormat>Widescreen</PresentationFormat>
  <Paragraphs>283</Paragraphs>
  <Slides>53</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Century Gothic</vt:lpstr>
      <vt:lpstr>Calibri</vt:lpstr>
      <vt:lpstr>Vapor Trail</vt:lpstr>
      <vt:lpstr>CSCE 5290 NATURAL LANGUAGE PROCESSING FINAL PROJECT</vt:lpstr>
      <vt:lpstr>INTRODUCTION</vt:lpstr>
      <vt:lpstr>PROBLEM STATEMENT/HYPOTHESIS </vt:lpstr>
      <vt:lpstr>MODEL/METHODOLOGY OVERALL WORKFLOW DIAGRAM</vt:lpstr>
      <vt:lpstr>MODEL/METHODOLOGY ARCHITECTURE DIAGRAM</vt:lpstr>
      <vt:lpstr>Dataset </vt:lpstr>
      <vt:lpstr>PowerPoint Presentation</vt:lpstr>
      <vt:lpstr>Dataset </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vt:lpstr>
      <vt:lpstr>PowerPoint Presentation</vt:lpstr>
      <vt:lpstr>PowerPoint Presentation</vt:lpstr>
      <vt:lpstr>PowerPoint Presentation</vt:lpstr>
      <vt:lpstr>PowerPoint Presentation</vt:lpstr>
      <vt:lpstr>Implementation </vt:lpstr>
      <vt:lpstr>PowerPoint Presentation</vt:lpstr>
      <vt:lpstr>PowerPoint Presentation</vt:lpstr>
      <vt:lpstr>Implementation </vt:lpstr>
      <vt:lpstr>PowerPoint Presentation</vt:lpstr>
      <vt:lpstr>Results </vt:lpstr>
      <vt:lpstr>Sentiment Evaluation</vt:lpstr>
      <vt:lpstr>Project Management </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5290 NATURAL LANGUAGE PROCESSING FINAL PROJECT</dc:title>
  <dc:creator>Kishan Kumar Zalavadia</dc:creator>
  <cp:lastModifiedBy>Zalavadia, Kishan Kumar</cp:lastModifiedBy>
  <cp:revision>5</cp:revision>
  <dcterms:created xsi:type="dcterms:W3CDTF">2023-11-26T17:08:18Z</dcterms:created>
  <dcterms:modified xsi:type="dcterms:W3CDTF">2024-04-24T06:09:59Z</dcterms:modified>
</cp:coreProperties>
</file>